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1" r:id="rId2"/>
    <p:sldId id="274" r:id="rId3"/>
    <p:sldId id="275" r:id="rId4"/>
    <p:sldId id="282" r:id="rId5"/>
    <p:sldId id="283" r:id="rId6"/>
    <p:sldId id="258" r:id="rId7"/>
    <p:sldId id="272" r:id="rId8"/>
    <p:sldId id="273" r:id="rId9"/>
    <p:sldId id="278" r:id="rId10"/>
    <p:sldId id="269" r:id="rId11"/>
    <p:sldId id="268" r:id="rId12"/>
    <p:sldId id="276" r:id="rId13"/>
    <p:sldId id="287" r:id="rId14"/>
    <p:sldId id="286"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9"/>
    <p:restoredTop sz="94674"/>
  </p:normalViewPr>
  <p:slideViewPr>
    <p:cSldViewPr snapToGrid="0" snapToObjects="1">
      <p:cViewPr varScale="1">
        <p:scale>
          <a:sx n="104" d="100"/>
          <a:sy n="104" d="100"/>
        </p:scale>
        <p:origin x="11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GEPL CONSOLIDATED PRODUCTION CAPACITY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PREFORM (TONNES/MONTH</c:v>
                </c:pt>
              </c:strCache>
            </c:strRef>
          </c:tx>
          <c:spPr>
            <a:solidFill>
              <a:schemeClr val="accent1"/>
            </a:solidFill>
            <a:ln>
              <a:noFill/>
            </a:ln>
            <a:effectLst/>
          </c:spPr>
          <c:invertIfNegative val="0"/>
          <c:cat>
            <c:numRef>
              <c:f>Sheet1!$A$2:$A$7</c:f>
              <c:numCache>
                <c:formatCode>General</c:formatCode>
                <c:ptCount val="6"/>
                <c:pt idx="0">
                  <c:v>2018</c:v>
                </c:pt>
                <c:pt idx="1">
                  <c:v>2019</c:v>
                </c:pt>
                <c:pt idx="2">
                  <c:v>2020</c:v>
                </c:pt>
                <c:pt idx="3">
                  <c:v>2021</c:v>
                </c:pt>
                <c:pt idx="4">
                  <c:v>2022</c:v>
                </c:pt>
                <c:pt idx="5">
                  <c:v>2023</c:v>
                </c:pt>
              </c:numCache>
            </c:numRef>
          </c:cat>
          <c:val>
            <c:numRef>
              <c:f>Sheet1!$B$2:$B$7</c:f>
              <c:numCache>
                <c:formatCode>General</c:formatCode>
                <c:ptCount val="6"/>
                <c:pt idx="0">
                  <c:v>35</c:v>
                </c:pt>
                <c:pt idx="1">
                  <c:v>50</c:v>
                </c:pt>
                <c:pt idx="2">
                  <c:v>100</c:v>
                </c:pt>
                <c:pt idx="3">
                  <c:v>150</c:v>
                </c:pt>
                <c:pt idx="4">
                  <c:v>250</c:v>
                </c:pt>
                <c:pt idx="5">
                  <c:v>350</c:v>
                </c:pt>
              </c:numCache>
            </c:numRef>
          </c:val>
          <c:extLst>
            <c:ext xmlns:c16="http://schemas.microsoft.com/office/drawing/2014/chart" uri="{C3380CC4-5D6E-409C-BE32-E72D297353CC}">
              <c16:uniqueId val="{00000000-FFA4-4A81-ACDA-E232E4A048BE}"/>
            </c:ext>
          </c:extLst>
        </c:ser>
        <c:ser>
          <c:idx val="1"/>
          <c:order val="1"/>
          <c:tx>
            <c:strRef>
              <c:f>Sheet1!$C$1</c:f>
              <c:strCache>
                <c:ptCount val="1"/>
                <c:pt idx="0">
                  <c:v>WATER (BOTTLES PER MIN)</c:v>
                </c:pt>
              </c:strCache>
            </c:strRef>
          </c:tx>
          <c:spPr>
            <a:solidFill>
              <a:schemeClr val="accent2"/>
            </a:solidFill>
            <a:ln>
              <a:noFill/>
            </a:ln>
            <a:effectLst/>
          </c:spPr>
          <c:invertIfNegative val="0"/>
          <c:cat>
            <c:numRef>
              <c:f>Sheet1!$A$2:$A$7</c:f>
              <c:numCache>
                <c:formatCode>General</c:formatCode>
                <c:ptCount val="6"/>
                <c:pt idx="0">
                  <c:v>2018</c:v>
                </c:pt>
                <c:pt idx="1">
                  <c:v>2019</c:v>
                </c:pt>
                <c:pt idx="2">
                  <c:v>2020</c:v>
                </c:pt>
                <c:pt idx="3">
                  <c:v>2021</c:v>
                </c:pt>
                <c:pt idx="4">
                  <c:v>2022</c:v>
                </c:pt>
                <c:pt idx="5">
                  <c:v>2023</c:v>
                </c:pt>
              </c:numCache>
            </c:numRef>
          </c:cat>
          <c:val>
            <c:numRef>
              <c:f>Sheet1!$C$2:$C$7</c:f>
              <c:numCache>
                <c:formatCode>General</c:formatCode>
                <c:ptCount val="6"/>
                <c:pt idx="0">
                  <c:v>180</c:v>
                </c:pt>
                <c:pt idx="1">
                  <c:v>180</c:v>
                </c:pt>
                <c:pt idx="2">
                  <c:v>240</c:v>
                </c:pt>
                <c:pt idx="3">
                  <c:v>360</c:v>
                </c:pt>
                <c:pt idx="4">
                  <c:v>500</c:v>
                </c:pt>
                <c:pt idx="5">
                  <c:v>660</c:v>
                </c:pt>
              </c:numCache>
            </c:numRef>
          </c:val>
          <c:extLst>
            <c:ext xmlns:c16="http://schemas.microsoft.com/office/drawing/2014/chart" uri="{C3380CC4-5D6E-409C-BE32-E72D297353CC}">
              <c16:uniqueId val="{00000001-FFA4-4A81-ACDA-E232E4A048BE}"/>
            </c:ext>
          </c:extLst>
        </c:ser>
        <c:dLbls>
          <c:showLegendKey val="0"/>
          <c:showVal val="0"/>
          <c:showCatName val="0"/>
          <c:showSerName val="0"/>
          <c:showPercent val="0"/>
          <c:showBubbleSize val="0"/>
        </c:dLbls>
        <c:gapWidth val="219"/>
        <c:overlap val="-27"/>
        <c:axId val="1299027968"/>
        <c:axId val="1368232032"/>
      </c:barChart>
      <c:catAx>
        <c:axId val="129902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68232032"/>
        <c:crosses val="autoZero"/>
        <c:auto val="1"/>
        <c:lblAlgn val="ctr"/>
        <c:lblOffset val="100"/>
        <c:noMultiLvlLbl val="0"/>
      </c:catAx>
      <c:valAx>
        <c:axId val="13682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9027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21A40-7ECD-5143-BFA6-809F7C5961BB}" type="datetimeFigureOut">
              <a:rPr lang="en-US" smtClean="0"/>
              <a:t>8/7/2023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5964-2021-CD44-8140-C565DC079E61}" type="slidenum">
              <a:rPr lang="en-US" smtClean="0"/>
              <a:t>‹#›</a:t>
            </a:fld>
            <a:endParaRPr lang="en-US"/>
          </a:p>
        </p:txBody>
      </p:sp>
    </p:spTree>
    <p:extLst>
      <p:ext uri="{BB962C8B-B14F-4D97-AF65-F5344CB8AC3E}">
        <p14:creationId xmlns:p14="http://schemas.microsoft.com/office/powerpoint/2010/main" val="29295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957C-8341-AE42-BF92-08DE5ADD93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8FE802-81F6-DA47-B259-24467CED2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D47F3AF-AF13-5F40-B189-6DED10D30DF5}"/>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5" name="Footer Placeholder 4">
            <a:extLst>
              <a:ext uri="{FF2B5EF4-FFF2-40B4-BE49-F238E27FC236}">
                <a16:creationId xmlns:a16="http://schemas.microsoft.com/office/drawing/2014/main" id="{8C9D5D22-06B8-3D40-811C-61F0FB83C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F65D0-A56E-4B40-A25A-B48DC6FB047D}"/>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4114921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0C59-9C07-A542-8C03-29414065706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49F4CDF-CA25-C44D-BDB0-30318DD4A2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2B26AF-AF5C-C44D-8FD1-C88EE1EE2B12}"/>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5" name="Footer Placeholder 4">
            <a:extLst>
              <a:ext uri="{FF2B5EF4-FFF2-40B4-BE49-F238E27FC236}">
                <a16:creationId xmlns:a16="http://schemas.microsoft.com/office/drawing/2014/main" id="{6A5E224F-9AA4-4148-A4FC-E1BB622B0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6021C-EB1D-9E4B-9C3A-9E4DA0C25D95}"/>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147891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33128-9D50-1E49-9304-8EBE0D5AFD0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5C20EA-D2B5-8D44-AC68-1818027CB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2367F7-70F5-8940-AF03-F231120938BC}"/>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5" name="Footer Placeholder 4">
            <a:extLst>
              <a:ext uri="{FF2B5EF4-FFF2-40B4-BE49-F238E27FC236}">
                <a16:creationId xmlns:a16="http://schemas.microsoft.com/office/drawing/2014/main" id="{8CA49555-174C-7B43-8CE2-9165828DF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DB0E9-7978-A344-B3F2-7B1018ADD42E}"/>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3236074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CA66-5F8C-9B41-AB68-100411DF99E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85BBFD-0595-FC45-BC0A-003917423D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F5D1A9-A938-8145-829A-BE960DB62E7F}"/>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5" name="Footer Placeholder 4">
            <a:extLst>
              <a:ext uri="{FF2B5EF4-FFF2-40B4-BE49-F238E27FC236}">
                <a16:creationId xmlns:a16="http://schemas.microsoft.com/office/drawing/2014/main" id="{0C22C3FD-14A0-8B42-9F91-103E0BBA5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F251-B149-EB44-BD50-CBE45E338CA0}"/>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4214877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294F-E25C-444B-841A-D9EF3B69C7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0FAF4B-B122-3C4C-AF31-BC06F1CD6B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A19A44-E0D3-C74C-9065-F81BC3711556}"/>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5" name="Footer Placeholder 4">
            <a:extLst>
              <a:ext uri="{FF2B5EF4-FFF2-40B4-BE49-F238E27FC236}">
                <a16:creationId xmlns:a16="http://schemas.microsoft.com/office/drawing/2014/main" id="{D335838A-1FC7-EB4C-BBA4-0F27EA08E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845CF-090C-A242-BE07-635978C60552}"/>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2186700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4581-2F81-6F4B-8494-BED9083744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0D1313-2E0D-614F-B916-3F55BD025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495DDE9-60D2-754E-81D6-33014D5A74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53E3BA-5EA1-5F47-8792-F39ECC2DF233}"/>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6" name="Footer Placeholder 5">
            <a:extLst>
              <a:ext uri="{FF2B5EF4-FFF2-40B4-BE49-F238E27FC236}">
                <a16:creationId xmlns:a16="http://schemas.microsoft.com/office/drawing/2014/main" id="{DD38F795-A2BC-354D-99D9-B8365C903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9A94F-5038-C943-B33C-8F8C7910C4C5}"/>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146907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1F7D-AEA6-D84D-97E5-615CA18B0DF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B726D8-0F3D-854A-B452-AE04DF5EE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FE4E04-698E-B947-A294-C53E0433574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A50C847-968C-7B4F-B7E5-45E2DFCC2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7FE483-3E50-7F4E-96CE-7C8D7D87125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1E0F2E-7052-2C43-BBA4-CA7DB2C73C08}"/>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8" name="Footer Placeholder 7">
            <a:extLst>
              <a:ext uri="{FF2B5EF4-FFF2-40B4-BE49-F238E27FC236}">
                <a16:creationId xmlns:a16="http://schemas.microsoft.com/office/drawing/2014/main" id="{9D1B003B-A361-A24F-835A-03C4E13B4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9D30E4-B8DC-7E4E-A011-A370E6A2CAAE}"/>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179987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751C-C9DA-5A48-9F0D-84F585C0134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0C34DD-8912-DE47-BAB9-00515296CB5B}"/>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4" name="Footer Placeholder 3">
            <a:extLst>
              <a:ext uri="{FF2B5EF4-FFF2-40B4-BE49-F238E27FC236}">
                <a16:creationId xmlns:a16="http://schemas.microsoft.com/office/drawing/2014/main" id="{41A24FDF-FEEF-A94A-945A-4EA85D821E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62E567-EC08-B044-8628-C0787F6B4170}"/>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36292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04159B-9B84-1942-8DAB-F92AA4B1DBC5}"/>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3" name="Footer Placeholder 2">
            <a:extLst>
              <a:ext uri="{FF2B5EF4-FFF2-40B4-BE49-F238E27FC236}">
                <a16:creationId xmlns:a16="http://schemas.microsoft.com/office/drawing/2014/main" id="{4AAD5E12-E081-214D-B6D1-408AF79C39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C85A6B-8AFE-CF42-BBB2-B25B8118E9AC}"/>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372905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E2C7-810A-3245-8E79-4E83F87808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C6DCEB2-284B-4B4C-8407-DE9608462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DD7130E-C232-0145-807E-DE6CF229B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095959-3030-4E43-B65F-5E597576493F}"/>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6" name="Footer Placeholder 5">
            <a:extLst>
              <a:ext uri="{FF2B5EF4-FFF2-40B4-BE49-F238E27FC236}">
                <a16:creationId xmlns:a16="http://schemas.microsoft.com/office/drawing/2014/main" id="{C6B8DDDD-BBD4-B94F-AB10-CFFF49BD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5D7E1-E618-7844-B6E7-A8539CA343B6}"/>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107323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B92F-33AE-F749-9193-F76E931030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530D58B-485E-BF40-89B2-167B53E7A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F2CDD8-1891-994E-87F1-68186C8CF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E9A0CB-0C53-7B4B-8750-9A55AA04EF6F}"/>
              </a:ext>
            </a:extLst>
          </p:cNvPr>
          <p:cNvSpPr>
            <a:spLocks noGrp="1"/>
          </p:cNvSpPr>
          <p:nvPr>
            <p:ph type="dt" sz="half" idx="10"/>
          </p:nvPr>
        </p:nvSpPr>
        <p:spPr/>
        <p:txBody>
          <a:bodyPr/>
          <a:lstStyle/>
          <a:p>
            <a:fld id="{8A0C13FA-3AC9-0F48-B556-B4F3465002F2}" type="datetimeFigureOut">
              <a:rPr lang="en-US" smtClean="0"/>
              <a:t>8/7/2023</a:t>
            </a:fld>
            <a:endParaRPr lang="en-US"/>
          </a:p>
        </p:txBody>
      </p:sp>
      <p:sp>
        <p:nvSpPr>
          <p:cNvPr id="6" name="Footer Placeholder 5">
            <a:extLst>
              <a:ext uri="{FF2B5EF4-FFF2-40B4-BE49-F238E27FC236}">
                <a16:creationId xmlns:a16="http://schemas.microsoft.com/office/drawing/2014/main" id="{590454BA-BB89-6440-8AA5-6FF0EF344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14E42-BA20-0145-9F87-037A3858160C}"/>
              </a:ext>
            </a:extLst>
          </p:cNvPr>
          <p:cNvSpPr>
            <a:spLocks noGrp="1"/>
          </p:cNvSpPr>
          <p:nvPr>
            <p:ph type="sldNum" sz="quarter" idx="12"/>
          </p:nvPr>
        </p:nvSpPr>
        <p:spPr/>
        <p:txBody>
          <a:bodyPr/>
          <a:lstStyle/>
          <a:p>
            <a:fld id="{D7798CB8-A9D0-F449-9F1D-B39F355E1B0D}" type="slidenum">
              <a:rPr lang="en-US" smtClean="0"/>
              <a:t>‹#›</a:t>
            </a:fld>
            <a:endParaRPr lang="en-US"/>
          </a:p>
        </p:txBody>
      </p:sp>
    </p:spTree>
    <p:extLst>
      <p:ext uri="{BB962C8B-B14F-4D97-AF65-F5344CB8AC3E}">
        <p14:creationId xmlns:p14="http://schemas.microsoft.com/office/powerpoint/2010/main" val="176783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A7C3DD-A713-5A44-8BD6-175193796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971A98-BD12-5343-8A39-CFE8022F2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346506-ACBD-8E46-BB83-AFB93A9F51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C13FA-3AC9-0F48-B556-B4F3465002F2}" type="datetimeFigureOut">
              <a:rPr lang="en-US" smtClean="0"/>
              <a:t>8/7/2023</a:t>
            </a:fld>
            <a:endParaRPr lang="en-US"/>
          </a:p>
        </p:txBody>
      </p:sp>
      <p:sp>
        <p:nvSpPr>
          <p:cNvPr id="5" name="Footer Placeholder 4">
            <a:extLst>
              <a:ext uri="{FF2B5EF4-FFF2-40B4-BE49-F238E27FC236}">
                <a16:creationId xmlns:a16="http://schemas.microsoft.com/office/drawing/2014/main" id="{8B7E4E87-8AEB-5045-9AC8-DA4A9F4CBA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EE6AA6-F84B-3949-AF99-BE443A331F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98CB8-A9D0-F449-9F1D-B39F355E1B0D}" type="slidenum">
              <a:rPr lang="en-US" smtClean="0"/>
              <a:t>‹#›</a:t>
            </a:fld>
            <a:endParaRPr lang="en-US"/>
          </a:p>
        </p:txBody>
      </p:sp>
    </p:spTree>
    <p:extLst>
      <p:ext uri="{BB962C8B-B14F-4D97-AF65-F5344CB8AC3E}">
        <p14:creationId xmlns:p14="http://schemas.microsoft.com/office/powerpoint/2010/main" val="2425343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1DBF-DC2F-3BE4-FB92-4166B540DDE2}"/>
              </a:ext>
            </a:extLst>
          </p:cNvPr>
          <p:cNvSpPr>
            <a:spLocks noGrp="1"/>
          </p:cNvSpPr>
          <p:nvPr>
            <p:ph type="ctrTitle"/>
          </p:nvPr>
        </p:nvSpPr>
        <p:spPr/>
        <p:txBody>
          <a:bodyPr>
            <a:normAutofit/>
          </a:bodyPr>
          <a:lstStyle/>
          <a:p>
            <a:r>
              <a:rPr lang="en-GB" sz="5400" dirty="0"/>
              <a:t>GAGGAR ENTERPRISES PVT. LTD.</a:t>
            </a:r>
          </a:p>
        </p:txBody>
      </p:sp>
      <p:sp>
        <p:nvSpPr>
          <p:cNvPr id="3" name="Subtitle 2">
            <a:extLst>
              <a:ext uri="{FF2B5EF4-FFF2-40B4-BE49-F238E27FC236}">
                <a16:creationId xmlns:a16="http://schemas.microsoft.com/office/drawing/2014/main" id="{3A8FC743-DD2F-E1E5-C564-544F19496B88}"/>
              </a:ext>
            </a:extLst>
          </p:cNvPr>
          <p:cNvSpPr>
            <a:spLocks noGrp="1"/>
          </p:cNvSpPr>
          <p:nvPr>
            <p:ph type="subTitle" idx="1"/>
          </p:nvPr>
        </p:nvSpPr>
        <p:spPr>
          <a:xfrm>
            <a:off x="1524000" y="3801735"/>
            <a:ext cx="9144000" cy="1655762"/>
          </a:xfrm>
        </p:spPr>
        <p:txBody>
          <a:bodyPr/>
          <a:lstStyle/>
          <a:p>
            <a:r>
              <a:rPr lang="en-GB" dirty="0"/>
              <a:t>IT’S JOURNEY OVER THE LAST 25 YEARS</a:t>
            </a:r>
          </a:p>
        </p:txBody>
      </p:sp>
    </p:spTree>
    <p:extLst>
      <p:ext uri="{BB962C8B-B14F-4D97-AF65-F5344CB8AC3E}">
        <p14:creationId xmlns:p14="http://schemas.microsoft.com/office/powerpoint/2010/main" val="2716381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E8B8-03EA-A9BD-45F4-2EF4564E6FBE}"/>
              </a:ext>
            </a:extLst>
          </p:cNvPr>
          <p:cNvSpPr>
            <a:spLocks noGrp="1"/>
          </p:cNvSpPr>
          <p:nvPr>
            <p:ph type="title"/>
          </p:nvPr>
        </p:nvSpPr>
        <p:spPr/>
        <p:txBody>
          <a:bodyPr/>
          <a:lstStyle/>
          <a:p>
            <a:r>
              <a:rPr lang="en-GB" b="1" dirty="0"/>
              <a:t>Our Oman Business</a:t>
            </a:r>
          </a:p>
        </p:txBody>
      </p:sp>
      <p:sp>
        <p:nvSpPr>
          <p:cNvPr id="3" name="Content Placeholder 2">
            <a:extLst>
              <a:ext uri="{FF2B5EF4-FFF2-40B4-BE49-F238E27FC236}">
                <a16:creationId xmlns:a16="http://schemas.microsoft.com/office/drawing/2014/main" id="{8DB5022D-DB89-F9C1-C1A6-8DA54EEDF936}"/>
              </a:ext>
            </a:extLst>
          </p:cNvPr>
          <p:cNvSpPr>
            <a:spLocks noGrp="1"/>
          </p:cNvSpPr>
          <p:nvPr>
            <p:ph idx="1"/>
          </p:nvPr>
        </p:nvSpPr>
        <p:spPr/>
        <p:txBody>
          <a:bodyPr/>
          <a:lstStyle/>
          <a:p>
            <a:r>
              <a:rPr lang="en-GB" dirty="0"/>
              <a:t>Owned and operated by GAGGAR ENT. PVT. LTD. We have been in Oman for a almost 4 years and we have established our own brand named Suhool. The brand is operated by Starbright LLC. It has been catering to people’s need for almost the same amount of time. Suhool is </a:t>
            </a:r>
            <a:r>
              <a:rPr lang="en-US" dirty="0"/>
              <a:t>Low sodium packaged drinking water being made in 33,000 square feet of factory land in Sohar in the Sultanate of Oman, catering to upscale supermarkets.</a:t>
            </a:r>
          </a:p>
        </p:txBody>
      </p:sp>
      <p:pic>
        <p:nvPicPr>
          <p:cNvPr id="4" name="Picture 3">
            <a:extLst>
              <a:ext uri="{FF2B5EF4-FFF2-40B4-BE49-F238E27FC236}">
                <a16:creationId xmlns:a16="http://schemas.microsoft.com/office/drawing/2014/main" id="{7AA277C3-A0C7-EA51-CB98-0645990C58CC}"/>
              </a:ext>
            </a:extLst>
          </p:cNvPr>
          <p:cNvPicPr>
            <a:picLocks noChangeAspect="1"/>
          </p:cNvPicPr>
          <p:nvPr/>
        </p:nvPicPr>
        <p:blipFill>
          <a:blip r:embed="rId2"/>
          <a:stretch>
            <a:fillRect/>
          </a:stretch>
        </p:blipFill>
        <p:spPr>
          <a:xfrm>
            <a:off x="4296979" y="4465145"/>
            <a:ext cx="3251200" cy="2298700"/>
          </a:xfrm>
          <a:prstGeom prst="rect">
            <a:avLst/>
          </a:prstGeom>
        </p:spPr>
      </p:pic>
    </p:spTree>
    <p:extLst>
      <p:ext uri="{BB962C8B-B14F-4D97-AF65-F5344CB8AC3E}">
        <p14:creationId xmlns:p14="http://schemas.microsoft.com/office/powerpoint/2010/main" val="2150686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745D-FD9C-41C8-009B-D27571FE7B42}"/>
              </a:ext>
            </a:extLst>
          </p:cNvPr>
          <p:cNvSpPr>
            <a:spLocks noGrp="1"/>
          </p:cNvSpPr>
          <p:nvPr>
            <p:ph type="title"/>
          </p:nvPr>
        </p:nvSpPr>
        <p:spPr>
          <a:xfrm>
            <a:off x="838199" y="321302"/>
            <a:ext cx="10515600" cy="1325563"/>
          </a:xfrm>
        </p:spPr>
        <p:txBody>
          <a:bodyPr/>
          <a:lstStyle/>
          <a:p>
            <a:r>
              <a:rPr lang="en-GB" b="1" dirty="0"/>
              <a:t>Some Of Our Omani Clientele</a:t>
            </a:r>
          </a:p>
        </p:txBody>
      </p:sp>
      <p:pic>
        <p:nvPicPr>
          <p:cNvPr id="4" name="Picture 20" descr="clients logo 01">
            <a:extLst>
              <a:ext uri="{FF2B5EF4-FFF2-40B4-BE49-F238E27FC236}">
                <a16:creationId xmlns:a16="http://schemas.microsoft.com/office/drawing/2014/main" id="{E3DB580B-7355-C176-40A3-1C84225A7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963953"/>
            <a:ext cx="2766439" cy="1318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6" descr="clients logo 01">
            <a:extLst>
              <a:ext uri="{FF2B5EF4-FFF2-40B4-BE49-F238E27FC236}">
                <a16:creationId xmlns:a16="http://schemas.microsoft.com/office/drawing/2014/main" id="{AD3D4C08-D0DE-2F52-2ACD-49BE3B98D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418" y="4030507"/>
            <a:ext cx="3810000" cy="1816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clients logo 01">
            <a:extLst>
              <a:ext uri="{FF2B5EF4-FFF2-40B4-BE49-F238E27FC236}">
                <a16:creationId xmlns:a16="http://schemas.microsoft.com/office/drawing/2014/main" id="{5249684F-B465-D697-67FA-A19DC43833E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227554" y="4165258"/>
            <a:ext cx="3552146" cy="16813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clients logo 01">
            <a:extLst>
              <a:ext uri="{FF2B5EF4-FFF2-40B4-BE49-F238E27FC236}">
                <a16:creationId xmlns:a16="http://schemas.microsoft.com/office/drawing/2014/main" id="{4BE472EA-535F-AF56-8DA9-264A8B319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3627" y="1595489"/>
            <a:ext cx="3810000" cy="1816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70B3141-2120-DBFD-05F0-AB9F08C9A1B7}"/>
              </a:ext>
            </a:extLst>
          </p:cNvPr>
          <p:cNvPicPr>
            <a:picLocks noChangeAspect="1"/>
          </p:cNvPicPr>
          <p:nvPr/>
        </p:nvPicPr>
        <p:blipFill>
          <a:blip r:embed="rId6"/>
          <a:stretch>
            <a:fillRect/>
          </a:stretch>
        </p:blipFill>
        <p:spPr>
          <a:xfrm>
            <a:off x="5043651" y="1652545"/>
            <a:ext cx="2104697" cy="2104697"/>
          </a:xfrm>
          <a:prstGeom prst="rect">
            <a:avLst/>
          </a:prstGeom>
        </p:spPr>
      </p:pic>
    </p:spTree>
    <p:extLst>
      <p:ext uri="{BB962C8B-B14F-4D97-AF65-F5344CB8AC3E}">
        <p14:creationId xmlns:p14="http://schemas.microsoft.com/office/powerpoint/2010/main" val="1073549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FA4-5AFB-560B-5E4E-15E12A47F49F}"/>
              </a:ext>
            </a:extLst>
          </p:cNvPr>
          <p:cNvSpPr>
            <a:spLocks noGrp="1"/>
          </p:cNvSpPr>
          <p:nvPr>
            <p:ph type="title"/>
          </p:nvPr>
        </p:nvSpPr>
        <p:spPr>
          <a:xfrm>
            <a:off x="838200" y="160335"/>
            <a:ext cx="10515600" cy="1325563"/>
          </a:xfrm>
        </p:spPr>
        <p:txBody>
          <a:bodyPr/>
          <a:lstStyle/>
          <a:p>
            <a:r>
              <a:rPr lang="en-GB" b="1" dirty="0"/>
              <a:t>Some of our other brands</a:t>
            </a:r>
          </a:p>
        </p:txBody>
      </p:sp>
      <p:pic>
        <p:nvPicPr>
          <p:cNvPr id="3" name="Picture 2">
            <a:extLst>
              <a:ext uri="{FF2B5EF4-FFF2-40B4-BE49-F238E27FC236}">
                <a16:creationId xmlns:a16="http://schemas.microsoft.com/office/drawing/2014/main" id="{404C4EF3-C52D-B4A5-F6AF-4E9821069F78}"/>
              </a:ext>
            </a:extLst>
          </p:cNvPr>
          <p:cNvPicPr>
            <a:picLocks noChangeAspect="1"/>
          </p:cNvPicPr>
          <p:nvPr/>
        </p:nvPicPr>
        <p:blipFill>
          <a:blip r:embed="rId2"/>
          <a:stretch>
            <a:fillRect/>
          </a:stretch>
        </p:blipFill>
        <p:spPr>
          <a:xfrm>
            <a:off x="1036658" y="1437223"/>
            <a:ext cx="3251200" cy="2298700"/>
          </a:xfrm>
          <a:prstGeom prst="rect">
            <a:avLst/>
          </a:prstGeom>
        </p:spPr>
      </p:pic>
      <p:sp>
        <p:nvSpPr>
          <p:cNvPr id="4" name="TextBox 3">
            <a:extLst>
              <a:ext uri="{FF2B5EF4-FFF2-40B4-BE49-F238E27FC236}">
                <a16:creationId xmlns:a16="http://schemas.microsoft.com/office/drawing/2014/main" id="{6D4EA678-9E29-5A33-C443-B59D760616C7}"/>
              </a:ext>
            </a:extLst>
          </p:cNvPr>
          <p:cNvSpPr txBox="1"/>
          <p:nvPr/>
        </p:nvSpPr>
        <p:spPr>
          <a:xfrm>
            <a:off x="5690143" y="2364156"/>
            <a:ext cx="4824918" cy="646331"/>
          </a:xfrm>
          <a:prstGeom prst="rect">
            <a:avLst/>
          </a:prstGeom>
          <a:noFill/>
        </p:spPr>
        <p:txBody>
          <a:bodyPr wrap="square" rtlCol="0">
            <a:spAutoFit/>
          </a:bodyPr>
          <a:lstStyle/>
          <a:p>
            <a:r>
              <a:rPr lang="en-US" dirty="0"/>
              <a:t>The next big packaged drinking water brand in the making located in Jaipur.</a:t>
            </a:r>
          </a:p>
        </p:txBody>
      </p:sp>
      <p:pic>
        <p:nvPicPr>
          <p:cNvPr id="5" name="Picture 18">
            <a:extLst>
              <a:ext uri="{FF2B5EF4-FFF2-40B4-BE49-F238E27FC236}">
                <a16:creationId xmlns:a16="http://schemas.microsoft.com/office/drawing/2014/main" id="{3C9939B9-C879-EB55-BA62-06591D00C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117" y="3888746"/>
            <a:ext cx="2854283" cy="2018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EFC5B4-C241-90BA-787B-E48032D0B1C8}"/>
              </a:ext>
            </a:extLst>
          </p:cNvPr>
          <p:cNvSpPr txBox="1"/>
          <p:nvPr/>
        </p:nvSpPr>
        <p:spPr>
          <a:xfrm>
            <a:off x="5551464" y="4436114"/>
            <a:ext cx="5466944" cy="923330"/>
          </a:xfrm>
          <a:prstGeom prst="rect">
            <a:avLst/>
          </a:prstGeom>
          <a:noFill/>
        </p:spPr>
        <p:txBody>
          <a:bodyPr wrap="square" rtlCol="0">
            <a:spAutoFit/>
          </a:bodyPr>
          <a:lstStyle/>
          <a:p>
            <a:r>
              <a:rPr lang="en-US" dirty="0"/>
              <a:t>Perfectly balanced pH packaged drinking water that has a crisp and refreshing taste every time you fill your glass also being made in Sultanate of Oman.</a:t>
            </a:r>
          </a:p>
        </p:txBody>
      </p:sp>
    </p:spTree>
    <p:extLst>
      <p:ext uri="{BB962C8B-B14F-4D97-AF65-F5344CB8AC3E}">
        <p14:creationId xmlns:p14="http://schemas.microsoft.com/office/powerpoint/2010/main" val="1443694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Landmark Events</a:t>
            </a:r>
          </a:p>
        </p:txBody>
      </p:sp>
      <p:sp>
        <p:nvSpPr>
          <p:cNvPr id="3" name="Content Placeholder 2"/>
          <p:cNvSpPr>
            <a:spLocks noGrp="1"/>
          </p:cNvSpPr>
          <p:nvPr>
            <p:ph idx="1"/>
          </p:nvPr>
        </p:nvSpPr>
        <p:spPr/>
        <p:txBody>
          <a:bodyPr/>
          <a:lstStyle/>
          <a:p>
            <a:r>
              <a:rPr lang="en-IN" dirty="0"/>
              <a:t>Induction of new partners - 2020</a:t>
            </a:r>
          </a:p>
          <a:p>
            <a:r>
              <a:rPr lang="en-IN" dirty="0"/>
              <a:t>Increase and influx of new equity - 2020</a:t>
            </a:r>
          </a:p>
          <a:p>
            <a:r>
              <a:rPr lang="en-IN" dirty="0"/>
              <a:t>Acquisition of Oman plant - 2021</a:t>
            </a:r>
          </a:p>
          <a:p>
            <a:r>
              <a:rPr lang="en-IN" dirty="0"/>
              <a:t>Acquisition &amp; start-up of </a:t>
            </a:r>
            <a:r>
              <a:rPr lang="en-IN" dirty="0" err="1"/>
              <a:t>Amicale</a:t>
            </a:r>
            <a:r>
              <a:rPr lang="en-IN" dirty="0"/>
              <a:t> Imperia (Jaipur plant) - 2021</a:t>
            </a:r>
          </a:p>
          <a:p>
            <a:r>
              <a:rPr lang="en-IN" dirty="0"/>
              <a:t>Acquisition of </a:t>
            </a:r>
            <a:r>
              <a:rPr lang="en-IN" dirty="0" err="1"/>
              <a:t>Mulshi</a:t>
            </a:r>
            <a:r>
              <a:rPr lang="en-IN" dirty="0"/>
              <a:t>, Natural Mineral Water Brand - 2021</a:t>
            </a:r>
          </a:p>
          <a:p>
            <a:r>
              <a:rPr lang="en-IN" dirty="0"/>
              <a:t>Preform capacity addition by 120 tonnes - 2022</a:t>
            </a:r>
          </a:p>
          <a:p>
            <a:r>
              <a:rPr lang="en-IN" dirty="0"/>
              <a:t>Addition of leased preform plant Daman &amp; capacity increased by 80 tonnes - 2023</a:t>
            </a:r>
          </a:p>
        </p:txBody>
      </p:sp>
    </p:spTree>
    <p:extLst>
      <p:ext uri="{BB962C8B-B14F-4D97-AF65-F5344CB8AC3E}">
        <p14:creationId xmlns:p14="http://schemas.microsoft.com/office/powerpoint/2010/main" val="382145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475FAF5-D4A6-4D42-8763-934CE15932DD}"/>
              </a:ext>
            </a:extLst>
          </p:cNvPr>
          <p:cNvGraphicFramePr/>
          <p:nvPr>
            <p:extLst>
              <p:ext uri="{D42A27DB-BD31-4B8C-83A1-F6EECF244321}">
                <p14:modId xmlns:p14="http://schemas.microsoft.com/office/powerpoint/2010/main" val="30932591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114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21A-33EC-58E4-AB12-B0C81BE19DED}"/>
              </a:ext>
            </a:extLst>
          </p:cNvPr>
          <p:cNvSpPr>
            <a:spLocks noGrp="1"/>
          </p:cNvSpPr>
          <p:nvPr>
            <p:ph type="title"/>
          </p:nvPr>
        </p:nvSpPr>
        <p:spPr>
          <a:xfrm>
            <a:off x="838200" y="2766218"/>
            <a:ext cx="10515600" cy="1325563"/>
          </a:xfrm>
        </p:spPr>
        <p:txBody>
          <a:bodyPr>
            <a:normAutofit/>
          </a:bodyPr>
          <a:lstStyle/>
          <a:p>
            <a:pPr algn="ctr"/>
            <a:r>
              <a:rPr lang="en-GB" sz="8000" dirty="0"/>
              <a:t>THANK YOU</a:t>
            </a:r>
          </a:p>
        </p:txBody>
      </p:sp>
    </p:spTree>
    <p:extLst>
      <p:ext uri="{BB962C8B-B14F-4D97-AF65-F5344CB8AC3E}">
        <p14:creationId xmlns:p14="http://schemas.microsoft.com/office/powerpoint/2010/main" val="427582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346B-5C5D-D830-EB1D-4DD1AE613DB8}"/>
              </a:ext>
            </a:extLst>
          </p:cNvPr>
          <p:cNvSpPr>
            <a:spLocks noGrp="1"/>
          </p:cNvSpPr>
          <p:nvPr>
            <p:ph type="title"/>
          </p:nvPr>
        </p:nvSpPr>
        <p:spPr/>
        <p:txBody>
          <a:bodyPr/>
          <a:lstStyle/>
          <a:p>
            <a:r>
              <a:rPr lang="en-US" sz="4400" b="1" dirty="0"/>
              <a:t>Gaggar Enterprises Pvt. Ltd.</a:t>
            </a:r>
            <a:br>
              <a:rPr lang="en-US" sz="4400" b="1" dirty="0"/>
            </a:br>
            <a:r>
              <a:rPr lang="en-US" sz="4400" b="1" dirty="0"/>
              <a:t>(Ahmedabad Division)</a:t>
            </a:r>
            <a:endParaRPr lang="en-GB" b="1" dirty="0"/>
          </a:p>
        </p:txBody>
      </p:sp>
      <p:sp>
        <p:nvSpPr>
          <p:cNvPr id="4" name="Content Placeholder 3">
            <a:extLst>
              <a:ext uri="{FF2B5EF4-FFF2-40B4-BE49-F238E27FC236}">
                <a16:creationId xmlns:a16="http://schemas.microsoft.com/office/drawing/2014/main" id="{DEF45372-E6E5-1080-6B6C-484B2B55885C}"/>
              </a:ext>
            </a:extLst>
          </p:cNvPr>
          <p:cNvSpPr>
            <a:spLocks noGrp="1"/>
          </p:cNvSpPr>
          <p:nvPr>
            <p:ph sz="half" idx="2"/>
          </p:nvPr>
        </p:nvSpPr>
        <p:spPr/>
        <p:txBody>
          <a:bodyPr>
            <a:normAutofit/>
          </a:bodyPr>
          <a:lstStyle/>
          <a:p>
            <a:pPr algn="l">
              <a:lnSpc>
                <a:spcPct val="110000"/>
              </a:lnSpc>
            </a:pPr>
            <a:r>
              <a:rPr lang="en-IN" sz="1800" dirty="0">
                <a:cs typeface="Baghdad" pitchFamily="2" charset="-78"/>
              </a:rPr>
              <a:t>Gaggar Enterprises have been in the industry for for FMCG &amp; packaging products for almost 2 &amp; a half decades </a:t>
            </a:r>
          </a:p>
          <a:p>
            <a:pPr>
              <a:lnSpc>
                <a:spcPct val="110000"/>
              </a:lnSpc>
            </a:pPr>
            <a:r>
              <a:rPr lang="en-IN" sz="1800" dirty="0">
                <a:cs typeface="Baghdad" pitchFamily="2" charset="-78"/>
              </a:rPr>
              <a:t>The Ahmedabad plant has 2 main divisions, Preform Manufacturing and Water Production integrated with Packaging.</a:t>
            </a:r>
          </a:p>
          <a:p>
            <a:pPr algn="l">
              <a:lnSpc>
                <a:spcPct val="110000"/>
              </a:lnSpc>
            </a:pPr>
            <a:r>
              <a:rPr lang="en-IN" sz="1800" dirty="0">
                <a:cs typeface="Baghdad" pitchFamily="2" charset="-78"/>
              </a:rPr>
              <a:t>It is a Fully Automated plant having an End-To-End Process completely In-house right from the stage of Preform manufacturing, blowing bottles, filling &amp; packaging all done under one single roof to ensure quality in the product.</a:t>
            </a:r>
          </a:p>
          <a:p>
            <a:pPr algn="l">
              <a:lnSpc>
                <a:spcPct val="110000"/>
              </a:lnSpc>
            </a:pPr>
            <a:endParaRPr lang="en-IN" sz="1800" dirty="0">
              <a:cs typeface="Baghdad" pitchFamily="2" charset="-78"/>
            </a:endParaRPr>
          </a:p>
          <a:p>
            <a:pPr algn="l">
              <a:lnSpc>
                <a:spcPct val="110000"/>
              </a:lnSpc>
            </a:pPr>
            <a:endParaRPr lang="en-IN" sz="1800" dirty="0">
              <a:cs typeface="Baghdad" pitchFamily="2" charset="-78"/>
            </a:endParaRP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GB" sz="1800" dirty="0"/>
          </a:p>
        </p:txBody>
      </p:sp>
      <p:pic>
        <p:nvPicPr>
          <p:cNvPr id="10" name="Content Placeholder 9">
            <a:extLst>
              <a:ext uri="{FF2B5EF4-FFF2-40B4-BE49-F238E27FC236}">
                <a16:creationId xmlns:a16="http://schemas.microsoft.com/office/drawing/2014/main" id="{CEFF3246-37DA-5CCB-E6A2-14D5254E9F4C}"/>
              </a:ext>
            </a:extLst>
          </p:cNvPr>
          <p:cNvPicPr>
            <a:picLocks noGrp="1" noChangeAspect="1"/>
          </p:cNvPicPr>
          <p:nvPr>
            <p:ph sz="half" idx="1"/>
          </p:nvPr>
        </p:nvPicPr>
        <p:blipFill>
          <a:blip r:embed="rId2"/>
          <a:stretch>
            <a:fillRect/>
          </a:stretch>
        </p:blipFill>
        <p:spPr>
          <a:xfrm>
            <a:off x="1452617" y="1930400"/>
            <a:ext cx="3784600" cy="2997200"/>
          </a:xfrm>
        </p:spPr>
      </p:pic>
    </p:spTree>
    <p:extLst>
      <p:ext uri="{BB962C8B-B14F-4D97-AF65-F5344CB8AC3E}">
        <p14:creationId xmlns:p14="http://schemas.microsoft.com/office/powerpoint/2010/main" val="104413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E440-785B-80FD-1EFB-C3F13D0D8D6D}"/>
              </a:ext>
            </a:extLst>
          </p:cNvPr>
          <p:cNvSpPr>
            <a:spLocks noGrp="1"/>
          </p:cNvSpPr>
          <p:nvPr>
            <p:ph type="title"/>
          </p:nvPr>
        </p:nvSpPr>
        <p:spPr/>
        <p:txBody>
          <a:bodyPr/>
          <a:lstStyle/>
          <a:p>
            <a:r>
              <a:rPr lang="en-GB" b="1" dirty="0"/>
              <a:t>Divisions Of Gaggar Ent. Pvt. Ltd.</a:t>
            </a:r>
          </a:p>
        </p:txBody>
      </p:sp>
      <p:sp>
        <p:nvSpPr>
          <p:cNvPr id="5" name="TextBox 4">
            <a:extLst>
              <a:ext uri="{FF2B5EF4-FFF2-40B4-BE49-F238E27FC236}">
                <a16:creationId xmlns:a16="http://schemas.microsoft.com/office/drawing/2014/main" id="{860A8C05-0F1F-D13E-E5F0-7777243E06E7}"/>
              </a:ext>
            </a:extLst>
          </p:cNvPr>
          <p:cNvSpPr txBox="1"/>
          <p:nvPr/>
        </p:nvSpPr>
        <p:spPr>
          <a:xfrm>
            <a:off x="3731172" y="1690688"/>
            <a:ext cx="5150069" cy="1569660"/>
          </a:xfrm>
          <a:prstGeom prst="rect">
            <a:avLst/>
          </a:prstGeom>
          <a:noFill/>
        </p:spPr>
        <p:txBody>
          <a:bodyPr wrap="square" rtlCol="0">
            <a:spAutoFit/>
          </a:bodyPr>
          <a:lstStyle/>
          <a:p>
            <a:pPr algn="ctr"/>
            <a:r>
              <a:rPr lang="en-GB" sz="3200" dirty="0">
                <a:solidFill>
                  <a:schemeClr val="accent1">
                    <a:lumMod val="75000"/>
                  </a:schemeClr>
                </a:solidFill>
              </a:rPr>
              <a:t>AHMEDABAD MOTHER PLANT</a:t>
            </a:r>
          </a:p>
          <a:p>
            <a:pPr algn="ctr"/>
            <a:r>
              <a:rPr lang="en-GB" sz="3200" dirty="0">
                <a:solidFill>
                  <a:schemeClr val="accent1">
                    <a:lumMod val="75000"/>
                  </a:schemeClr>
                </a:solidFill>
              </a:rPr>
              <a:t>(WATER AND PREFROM DIVISION)</a:t>
            </a:r>
          </a:p>
        </p:txBody>
      </p:sp>
      <p:sp>
        <p:nvSpPr>
          <p:cNvPr id="6" name="TextBox 5">
            <a:extLst>
              <a:ext uri="{FF2B5EF4-FFF2-40B4-BE49-F238E27FC236}">
                <a16:creationId xmlns:a16="http://schemas.microsoft.com/office/drawing/2014/main" id="{E62E12BD-2C7B-0345-6843-327D94106098}"/>
              </a:ext>
            </a:extLst>
          </p:cNvPr>
          <p:cNvSpPr txBox="1"/>
          <p:nvPr/>
        </p:nvSpPr>
        <p:spPr>
          <a:xfrm>
            <a:off x="436179" y="5107880"/>
            <a:ext cx="3531476" cy="1384995"/>
          </a:xfrm>
          <a:prstGeom prst="rect">
            <a:avLst/>
          </a:prstGeom>
          <a:noFill/>
        </p:spPr>
        <p:txBody>
          <a:bodyPr wrap="square" rtlCol="0">
            <a:spAutoFit/>
          </a:bodyPr>
          <a:lstStyle/>
          <a:p>
            <a:pPr algn="ctr"/>
            <a:r>
              <a:rPr lang="en-GB" sz="2800" dirty="0">
                <a:solidFill>
                  <a:srgbClr val="FF0000"/>
                </a:solidFill>
              </a:rPr>
              <a:t>JAIPUR WATER </a:t>
            </a:r>
          </a:p>
          <a:p>
            <a:pPr algn="ctr"/>
            <a:r>
              <a:rPr lang="en-GB" sz="2800" dirty="0">
                <a:solidFill>
                  <a:srgbClr val="FF0000"/>
                </a:solidFill>
              </a:rPr>
              <a:t>MANUFACTURING PLANT (FOR GALLONS)</a:t>
            </a:r>
          </a:p>
        </p:txBody>
      </p:sp>
      <p:sp>
        <p:nvSpPr>
          <p:cNvPr id="7" name="TextBox 6">
            <a:extLst>
              <a:ext uri="{FF2B5EF4-FFF2-40B4-BE49-F238E27FC236}">
                <a16:creationId xmlns:a16="http://schemas.microsoft.com/office/drawing/2014/main" id="{A26665C6-F69D-4A34-EFD7-84253CACE751}"/>
              </a:ext>
            </a:extLst>
          </p:cNvPr>
          <p:cNvSpPr txBox="1"/>
          <p:nvPr/>
        </p:nvSpPr>
        <p:spPr>
          <a:xfrm>
            <a:off x="4540468" y="5042118"/>
            <a:ext cx="3531476" cy="1815882"/>
          </a:xfrm>
          <a:prstGeom prst="rect">
            <a:avLst/>
          </a:prstGeom>
          <a:noFill/>
        </p:spPr>
        <p:txBody>
          <a:bodyPr wrap="square" rtlCol="0">
            <a:spAutoFit/>
          </a:bodyPr>
          <a:lstStyle/>
          <a:p>
            <a:pPr algn="ctr"/>
            <a:r>
              <a:rPr lang="en-GB" sz="2800" dirty="0">
                <a:solidFill>
                  <a:srgbClr val="FF0000"/>
                </a:solidFill>
              </a:rPr>
              <a:t>OMAN WATER</a:t>
            </a:r>
            <a:br>
              <a:rPr lang="en-GB" sz="2800" dirty="0">
                <a:solidFill>
                  <a:srgbClr val="FF0000"/>
                </a:solidFill>
              </a:rPr>
            </a:br>
            <a:r>
              <a:rPr lang="en-GB" sz="2800" dirty="0">
                <a:solidFill>
                  <a:srgbClr val="FF0000"/>
                </a:solidFill>
              </a:rPr>
              <a:t>MANUFACTURING PLANT DISTRBUTION CENTRE FOR PREFORM</a:t>
            </a:r>
          </a:p>
        </p:txBody>
      </p:sp>
      <p:sp>
        <p:nvSpPr>
          <p:cNvPr id="9" name="TextBox 8">
            <a:extLst>
              <a:ext uri="{FF2B5EF4-FFF2-40B4-BE49-F238E27FC236}">
                <a16:creationId xmlns:a16="http://schemas.microsoft.com/office/drawing/2014/main" id="{C2B51A2E-989F-C4B1-F897-0629FAF543CD}"/>
              </a:ext>
            </a:extLst>
          </p:cNvPr>
          <p:cNvSpPr txBox="1"/>
          <p:nvPr/>
        </p:nvSpPr>
        <p:spPr>
          <a:xfrm>
            <a:off x="8308428" y="5107878"/>
            <a:ext cx="3531476" cy="1384995"/>
          </a:xfrm>
          <a:prstGeom prst="rect">
            <a:avLst/>
          </a:prstGeom>
          <a:noFill/>
        </p:spPr>
        <p:txBody>
          <a:bodyPr wrap="square" rtlCol="0">
            <a:spAutoFit/>
          </a:bodyPr>
          <a:lstStyle/>
          <a:p>
            <a:pPr algn="ctr"/>
            <a:r>
              <a:rPr lang="en-GB" sz="2800" dirty="0">
                <a:solidFill>
                  <a:srgbClr val="FF0000"/>
                </a:solidFill>
              </a:rPr>
              <a:t>DAMAN PREFROM</a:t>
            </a:r>
            <a:br>
              <a:rPr lang="en-GB" sz="2800" dirty="0">
                <a:solidFill>
                  <a:srgbClr val="FF0000"/>
                </a:solidFill>
              </a:rPr>
            </a:br>
            <a:r>
              <a:rPr lang="en-GB" sz="2800" dirty="0">
                <a:solidFill>
                  <a:srgbClr val="FF0000"/>
                </a:solidFill>
              </a:rPr>
              <a:t>MANUFACTURING </a:t>
            </a:r>
            <a:br>
              <a:rPr lang="en-GB" sz="2800" dirty="0">
                <a:solidFill>
                  <a:srgbClr val="FF0000"/>
                </a:solidFill>
              </a:rPr>
            </a:br>
            <a:r>
              <a:rPr lang="en-GB" sz="2800" dirty="0">
                <a:solidFill>
                  <a:srgbClr val="FF0000"/>
                </a:solidFill>
              </a:rPr>
              <a:t>PLANT</a:t>
            </a:r>
          </a:p>
        </p:txBody>
      </p:sp>
      <p:cxnSp>
        <p:nvCxnSpPr>
          <p:cNvPr id="13" name="Straight Arrow Connector 12">
            <a:extLst>
              <a:ext uri="{FF2B5EF4-FFF2-40B4-BE49-F238E27FC236}">
                <a16:creationId xmlns:a16="http://schemas.microsoft.com/office/drawing/2014/main" id="{060B0247-D5A3-A7AD-EC76-A88907A45F2B}"/>
              </a:ext>
            </a:extLst>
          </p:cNvPr>
          <p:cNvCxnSpPr>
            <a:cxnSpLocks/>
          </p:cNvCxnSpPr>
          <p:nvPr/>
        </p:nvCxnSpPr>
        <p:spPr>
          <a:xfrm flipH="1">
            <a:off x="3079530" y="3429000"/>
            <a:ext cx="1408387" cy="145134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89256EFB-3C73-6E95-2457-BCFF19B98A47}"/>
              </a:ext>
            </a:extLst>
          </p:cNvPr>
          <p:cNvCxnSpPr/>
          <p:nvPr/>
        </p:nvCxnSpPr>
        <p:spPr>
          <a:xfrm>
            <a:off x="6306206" y="3429000"/>
            <a:ext cx="0" cy="1531883"/>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3EBA0B5-11CB-4841-7192-B2BB3DB0FC16}"/>
              </a:ext>
            </a:extLst>
          </p:cNvPr>
          <p:cNvCxnSpPr/>
          <p:nvPr/>
        </p:nvCxnSpPr>
        <p:spPr>
          <a:xfrm>
            <a:off x="8481848" y="3260348"/>
            <a:ext cx="1240221" cy="162000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1749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A72A-08E0-BC73-1B68-8EAA9A03C56F}"/>
              </a:ext>
            </a:extLst>
          </p:cNvPr>
          <p:cNvSpPr>
            <a:spLocks noGrp="1"/>
          </p:cNvSpPr>
          <p:nvPr>
            <p:ph type="title"/>
          </p:nvPr>
        </p:nvSpPr>
        <p:spPr>
          <a:xfrm>
            <a:off x="206513" y="-273598"/>
            <a:ext cx="10515600" cy="1325563"/>
          </a:xfrm>
        </p:spPr>
        <p:txBody>
          <a:bodyPr>
            <a:normAutofit/>
          </a:bodyPr>
          <a:lstStyle/>
          <a:p>
            <a:pPr algn="ctr"/>
            <a:r>
              <a:rPr lang="en-US" sz="3600" b="1" dirty="0"/>
              <a:t>Gaggar Enterprises Pvt. Ltd.(PET Preform Division)</a:t>
            </a:r>
            <a:endParaRPr lang="en-GB" sz="3600" b="1" dirty="0"/>
          </a:p>
        </p:txBody>
      </p:sp>
      <p:pic>
        <p:nvPicPr>
          <p:cNvPr id="6" name="Content Placeholder 5">
            <a:extLst>
              <a:ext uri="{FF2B5EF4-FFF2-40B4-BE49-F238E27FC236}">
                <a16:creationId xmlns:a16="http://schemas.microsoft.com/office/drawing/2014/main" id="{D7CAD7EA-2161-9504-40E8-F04FFE6BD0F4}"/>
              </a:ext>
            </a:extLst>
          </p:cNvPr>
          <p:cNvPicPr>
            <a:picLocks noGrp="1" noChangeAspect="1"/>
          </p:cNvPicPr>
          <p:nvPr>
            <p:ph sz="half" idx="1"/>
          </p:nvPr>
        </p:nvPicPr>
        <p:blipFill>
          <a:blip r:embed="rId2"/>
          <a:stretch>
            <a:fillRect/>
          </a:stretch>
        </p:blipFill>
        <p:spPr>
          <a:xfrm>
            <a:off x="1069428" y="3928077"/>
            <a:ext cx="4394885" cy="2929923"/>
          </a:xfrm>
        </p:spPr>
      </p:pic>
      <p:sp>
        <p:nvSpPr>
          <p:cNvPr id="4" name="Content Placeholder 3">
            <a:extLst>
              <a:ext uri="{FF2B5EF4-FFF2-40B4-BE49-F238E27FC236}">
                <a16:creationId xmlns:a16="http://schemas.microsoft.com/office/drawing/2014/main" id="{3ADA462E-DB27-CE8D-CC44-F45DA42AA531}"/>
              </a:ext>
            </a:extLst>
          </p:cNvPr>
          <p:cNvSpPr>
            <a:spLocks noGrp="1"/>
          </p:cNvSpPr>
          <p:nvPr>
            <p:ph sz="half" idx="2"/>
          </p:nvPr>
        </p:nvSpPr>
        <p:spPr>
          <a:xfrm>
            <a:off x="6403428" y="680544"/>
            <a:ext cx="5181600" cy="4351338"/>
          </a:xfrm>
        </p:spPr>
        <p:txBody>
          <a:bodyPr>
            <a:noAutofit/>
          </a:bodyPr>
          <a:lstStyle/>
          <a:p>
            <a:pPr marL="285750" indent="-285750" algn="l">
              <a:lnSpc>
                <a:spcPct val="120000"/>
              </a:lnSpc>
              <a:buFont typeface="Arial" panose="020B0604020202020204" pitchFamily="34" charset="0"/>
              <a:buChar char="•"/>
            </a:pPr>
            <a:r>
              <a:rPr lang="en-IN" sz="1600" dirty="0">
                <a:cs typeface="Baghdad" pitchFamily="2" charset="-78"/>
              </a:rPr>
              <a:t>We have been in the business of manufacturing PET Preforms since past 10 years with manufacturing facility Ahmedabad, Gujarat and having depots in Mumbai, Udaipur and Jaipur for distribution of PET Preforms in India. </a:t>
            </a:r>
          </a:p>
          <a:p>
            <a:pPr marL="285750" indent="-285750" algn="l">
              <a:lnSpc>
                <a:spcPct val="120000"/>
              </a:lnSpc>
              <a:buFont typeface="Arial" panose="020B0604020202020204" pitchFamily="34" charset="0"/>
              <a:buChar char="•"/>
            </a:pPr>
            <a:r>
              <a:rPr lang="en-IN" sz="1600" dirty="0">
                <a:cs typeface="Baghdad" pitchFamily="2" charset="-78"/>
              </a:rPr>
              <a:t>For the past 2 years, we have started exporting 29/25 PET Preforms in Oman, having our depot at Sohar. </a:t>
            </a:r>
          </a:p>
          <a:p>
            <a:pPr marL="285750" indent="-285750" algn="l">
              <a:lnSpc>
                <a:spcPct val="120000"/>
              </a:lnSpc>
              <a:buFont typeface="Arial" panose="020B0604020202020204" pitchFamily="34" charset="0"/>
              <a:buChar char="•"/>
            </a:pPr>
            <a:r>
              <a:rPr lang="en-IN" sz="1600" dirty="0">
                <a:cs typeface="Baghdad" pitchFamily="2" charset="-78"/>
              </a:rPr>
              <a:t>We are currently offering PET Preforms to bottled water and oil industries in India and overseas. </a:t>
            </a:r>
          </a:p>
          <a:p>
            <a:pPr marL="285750" indent="-285750" algn="l">
              <a:lnSpc>
                <a:spcPct val="120000"/>
              </a:lnSpc>
              <a:buFont typeface="Arial" panose="020B0604020202020204" pitchFamily="34" charset="0"/>
              <a:buChar char="•"/>
            </a:pPr>
            <a:r>
              <a:rPr lang="en-IN" sz="1600" dirty="0">
                <a:cs typeface="Baghdad" pitchFamily="2" charset="-78"/>
              </a:rPr>
              <a:t>We have 2 Milacron 180s and 3 Milacron 150s (USA) PET Series industrialized machines which has been supplying customized systems in the plastic generation and processing industry since 1860. </a:t>
            </a:r>
          </a:p>
          <a:p>
            <a:pPr marL="285750" indent="-285750" algn="l">
              <a:lnSpc>
                <a:spcPct val="120000"/>
              </a:lnSpc>
              <a:buFont typeface="Arial" panose="020B0604020202020204" pitchFamily="34" charset="0"/>
              <a:buChar char="•"/>
            </a:pPr>
            <a:r>
              <a:rPr lang="en-IN" sz="1600" dirty="0">
                <a:cs typeface="Baghdad" pitchFamily="2" charset="-78"/>
              </a:rPr>
              <a:t>We have the potential to manufacture 300 Tons of PET Preforms at present across a variety of industries and applications, and we are within the manner of doubling our PET- Preform manufacturing ability to 800 Tons monthly by the year 2023.</a:t>
            </a:r>
            <a:endParaRPr lang="en-US" sz="1600" dirty="0"/>
          </a:p>
          <a:p>
            <a:pPr marL="285750" indent="-285750" algn="l">
              <a:buFont typeface="Arial" panose="020B0604020202020204" pitchFamily="34" charset="0"/>
              <a:buChar char="•"/>
            </a:pPr>
            <a:endParaRPr lang="en-US" sz="1600" dirty="0"/>
          </a:p>
          <a:p>
            <a:endParaRPr lang="en-GB" sz="1600" dirty="0"/>
          </a:p>
        </p:txBody>
      </p:sp>
      <p:pic>
        <p:nvPicPr>
          <p:cNvPr id="10" name="Picture 9">
            <a:extLst>
              <a:ext uri="{FF2B5EF4-FFF2-40B4-BE49-F238E27FC236}">
                <a16:creationId xmlns:a16="http://schemas.microsoft.com/office/drawing/2014/main" id="{0BE3DF3B-BA01-3C02-EA82-086380270249}"/>
              </a:ext>
            </a:extLst>
          </p:cNvPr>
          <p:cNvPicPr>
            <a:picLocks noChangeAspect="1"/>
          </p:cNvPicPr>
          <p:nvPr/>
        </p:nvPicPr>
        <p:blipFill>
          <a:blip r:embed="rId3"/>
          <a:stretch>
            <a:fillRect/>
          </a:stretch>
        </p:blipFill>
        <p:spPr>
          <a:xfrm>
            <a:off x="1069428" y="775137"/>
            <a:ext cx="4394885" cy="2929923"/>
          </a:xfrm>
          <a:prstGeom prst="rect">
            <a:avLst/>
          </a:prstGeom>
        </p:spPr>
      </p:pic>
    </p:spTree>
    <p:extLst>
      <p:ext uri="{BB962C8B-B14F-4D97-AF65-F5344CB8AC3E}">
        <p14:creationId xmlns:p14="http://schemas.microsoft.com/office/powerpoint/2010/main" val="383812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7DC4B-B9F1-A265-F2C8-2FC4E8342CEF}"/>
              </a:ext>
            </a:extLst>
          </p:cNvPr>
          <p:cNvPicPr>
            <a:picLocks noChangeAspect="1"/>
          </p:cNvPicPr>
          <p:nvPr/>
        </p:nvPicPr>
        <p:blipFill>
          <a:blip r:embed="rId2"/>
          <a:stretch>
            <a:fillRect/>
          </a:stretch>
        </p:blipFill>
        <p:spPr>
          <a:xfrm>
            <a:off x="0" y="0"/>
            <a:ext cx="11064461" cy="6860668"/>
          </a:xfrm>
          <a:prstGeom prst="rect">
            <a:avLst/>
          </a:prstGeom>
        </p:spPr>
      </p:pic>
      <p:graphicFrame>
        <p:nvGraphicFramePr>
          <p:cNvPr id="5" name="Table 5">
            <a:extLst>
              <a:ext uri="{FF2B5EF4-FFF2-40B4-BE49-F238E27FC236}">
                <a16:creationId xmlns:a16="http://schemas.microsoft.com/office/drawing/2014/main" id="{15357535-A9ED-3E9B-D92A-D080C5B5D396}"/>
              </a:ext>
            </a:extLst>
          </p:cNvPr>
          <p:cNvGraphicFramePr>
            <a:graphicFrameLocks noGrp="1"/>
          </p:cNvGraphicFramePr>
          <p:nvPr>
            <p:extLst>
              <p:ext uri="{D42A27DB-BD31-4B8C-83A1-F6EECF244321}">
                <p14:modId xmlns:p14="http://schemas.microsoft.com/office/powerpoint/2010/main" val="3387445712"/>
              </p:ext>
            </p:extLst>
          </p:nvPr>
        </p:nvGraphicFramePr>
        <p:xfrm>
          <a:off x="378373" y="1479330"/>
          <a:ext cx="1597572" cy="3899340"/>
        </p:xfrm>
        <a:graphic>
          <a:graphicData uri="http://schemas.openxmlformats.org/drawingml/2006/table">
            <a:tbl>
              <a:tblPr firstRow="1" bandRow="1">
                <a:tableStyleId>{F5AB1C69-6EDB-4FF4-983F-18BD219EF322}</a:tableStyleId>
              </a:tblPr>
              <a:tblGrid>
                <a:gridCol w="1597572">
                  <a:extLst>
                    <a:ext uri="{9D8B030D-6E8A-4147-A177-3AD203B41FA5}">
                      <a16:colId xmlns:a16="http://schemas.microsoft.com/office/drawing/2014/main" val="2286184195"/>
                    </a:ext>
                  </a:extLst>
                </a:gridCol>
              </a:tblGrid>
              <a:tr h="389934">
                <a:tc>
                  <a:txBody>
                    <a:bodyPr/>
                    <a:lstStyle/>
                    <a:p>
                      <a:pPr algn="ctr"/>
                      <a:r>
                        <a:rPr lang="en-GB" dirty="0"/>
                        <a:t>ALASKA</a:t>
                      </a:r>
                    </a:p>
                  </a:txBody>
                  <a:tcPr/>
                </a:tc>
                <a:extLst>
                  <a:ext uri="{0D108BD9-81ED-4DB2-BD59-A6C34878D82A}">
                    <a16:rowId xmlns:a16="http://schemas.microsoft.com/office/drawing/2014/main" val="2444049296"/>
                  </a:ext>
                </a:extLst>
              </a:tr>
              <a:tr h="389934">
                <a:tc>
                  <a:txBody>
                    <a:bodyPr/>
                    <a:lstStyle/>
                    <a:p>
                      <a:pPr algn="ctr"/>
                      <a:r>
                        <a:rPr lang="en-GB" dirty="0"/>
                        <a:t>NECK: 28 MM</a:t>
                      </a:r>
                    </a:p>
                  </a:txBody>
                  <a:tcPr/>
                </a:tc>
                <a:extLst>
                  <a:ext uri="{0D108BD9-81ED-4DB2-BD59-A6C34878D82A}">
                    <a16:rowId xmlns:a16="http://schemas.microsoft.com/office/drawing/2014/main" val="159252369"/>
                  </a:ext>
                </a:extLst>
              </a:tr>
              <a:tr h="389934">
                <a:tc>
                  <a:txBody>
                    <a:bodyPr/>
                    <a:lstStyle/>
                    <a:p>
                      <a:pPr algn="ctr"/>
                      <a:r>
                        <a:rPr lang="en-GB" dirty="0">
                          <a:solidFill>
                            <a:srgbClr val="FF0000"/>
                          </a:solidFill>
                        </a:rPr>
                        <a:t>GMS</a:t>
                      </a:r>
                    </a:p>
                  </a:txBody>
                  <a:tcPr/>
                </a:tc>
                <a:extLst>
                  <a:ext uri="{0D108BD9-81ED-4DB2-BD59-A6C34878D82A}">
                    <a16:rowId xmlns:a16="http://schemas.microsoft.com/office/drawing/2014/main" val="4050137456"/>
                  </a:ext>
                </a:extLst>
              </a:tr>
              <a:tr h="389934">
                <a:tc>
                  <a:txBody>
                    <a:bodyPr/>
                    <a:lstStyle/>
                    <a:p>
                      <a:pPr algn="ctr"/>
                      <a:r>
                        <a:rPr lang="en-GB" dirty="0"/>
                        <a:t>8.4</a:t>
                      </a:r>
                    </a:p>
                  </a:txBody>
                  <a:tcPr/>
                </a:tc>
                <a:extLst>
                  <a:ext uri="{0D108BD9-81ED-4DB2-BD59-A6C34878D82A}">
                    <a16:rowId xmlns:a16="http://schemas.microsoft.com/office/drawing/2014/main" val="3981146915"/>
                  </a:ext>
                </a:extLst>
              </a:tr>
              <a:tr h="389934">
                <a:tc>
                  <a:txBody>
                    <a:bodyPr/>
                    <a:lstStyle/>
                    <a:p>
                      <a:pPr algn="ctr"/>
                      <a:r>
                        <a:rPr lang="en-GB" dirty="0"/>
                        <a:t>9.6</a:t>
                      </a:r>
                    </a:p>
                  </a:txBody>
                  <a:tcPr/>
                </a:tc>
                <a:extLst>
                  <a:ext uri="{0D108BD9-81ED-4DB2-BD59-A6C34878D82A}">
                    <a16:rowId xmlns:a16="http://schemas.microsoft.com/office/drawing/2014/main" val="2172318132"/>
                  </a:ext>
                </a:extLst>
              </a:tr>
              <a:tr h="389934">
                <a:tc>
                  <a:txBody>
                    <a:bodyPr/>
                    <a:lstStyle/>
                    <a:p>
                      <a:pPr algn="ctr"/>
                      <a:r>
                        <a:rPr lang="en-GB" dirty="0"/>
                        <a:t>12.4</a:t>
                      </a:r>
                    </a:p>
                  </a:txBody>
                  <a:tcPr/>
                </a:tc>
                <a:extLst>
                  <a:ext uri="{0D108BD9-81ED-4DB2-BD59-A6C34878D82A}">
                    <a16:rowId xmlns:a16="http://schemas.microsoft.com/office/drawing/2014/main" val="1131844687"/>
                  </a:ext>
                </a:extLst>
              </a:tr>
              <a:tr h="389934">
                <a:tc>
                  <a:txBody>
                    <a:bodyPr/>
                    <a:lstStyle/>
                    <a:p>
                      <a:pPr algn="ctr"/>
                      <a:r>
                        <a:rPr lang="en-GB" dirty="0"/>
                        <a:t>13.6</a:t>
                      </a:r>
                    </a:p>
                  </a:txBody>
                  <a:tcPr/>
                </a:tc>
                <a:extLst>
                  <a:ext uri="{0D108BD9-81ED-4DB2-BD59-A6C34878D82A}">
                    <a16:rowId xmlns:a16="http://schemas.microsoft.com/office/drawing/2014/main" val="2053310723"/>
                  </a:ext>
                </a:extLst>
              </a:tr>
              <a:tr h="389934">
                <a:tc>
                  <a:txBody>
                    <a:bodyPr/>
                    <a:lstStyle/>
                    <a:p>
                      <a:pPr algn="ctr"/>
                      <a:r>
                        <a:rPr lang="en-GB" dirty="0"/>
                        <a:t>18.5</a:t>
                      </a:r>
                    </a:p>
                  </a:txBody>
                  <a:tcPr/>
                </a:tc>
                <a:extLst>
                  <a:ext uri="{0D108BD9-81ED-4DB2-BD59-A6C34878D82A}">
                    <a16:rowId xmlns:a16="http://schemas.microsoft.com/office/drawing/2014/main" val="2681184627"/>
                  </a:ext>
                </a:extLst>
              </a:tr>
              <a:tr h="389934">
                <a:tc>
                  <a:txBody>
                    <a:bodyPr/>
                    <a:lstStyle/>
                    <a:p>
                      <a:pPr algn="ctr"/>
                      <a:r>
                        <a:rPr lang="en-GB" dirty="0"/>
                        <a:t>19.1</a:t>
                      </a:r>
                    </a:p>
                  </a:txBody>
                  <a:tcPr/>
                </a:tc>
                <a:extLst>
                  <a:ext uri="{0D108BD9-81ED-4DB2-BD59-A6C34878D82A}">
                    <a16:rowId xmlns:a16="http://schemas.microsoft.com/office/drawing/2014/main" val="2896900109"/>
                  </a:ext>
                </a:extLst>
              </a:tr>
              <a:tr h="389934">
                <a:tc>
                  <a:txBody>
                    <a:bodyPr/>
                    <a:lstStyle/>
                    <a:p>
                      <a:pPr algn="ctr"/>
                      <a:r>
                        <a:rPr lang="en-GB" dirty="0"/>
                        <a:t>20.6</a:t>
                      </a:r>
                    </a:p>
                  </a:txBody>
                  <a:tcPr/>
                </a:tc>
                <a:extLst>
                  <a:ext uri="{0D108BD9-81ED-4DB2-BD59-A6C34878D82A}">
                    <a16:rowId xmlns:a16="http://schemas.microsoft.com/office/drawing/2014/main" val="2866959124"/>
                  </a:ext>
                </a:extLst>
              </a:tr>
            </a:tbl>
          </a:graphicData>
        </a:graphic>
      </p:graphicFrame>
      <p:graphicFrame>
        <p:nvGraphicFramePr>
          <p:cNvPr id="6" name="Table 6">
            <a:extLst>
              <a:ext uri="{FF2B5EF4-FFF2-40B4-BE49-F238E27FC236}">
                <a16:creationId xmlns:a16="http://schemas.microsoft.com/office/drawing/2014/main" id="{AF1C22A6-B029-864F-4823-43FAD777F9A5}"/>
              </a:ext>
            </a:extLst>
          </p:cNvPr>
          <p:cNvGraphicFramePr>
            <a:graphicFrameLocks noGrp="1"/>
          </p:cNvGraphicFramePr>
          <p:nvPr>
            <p:extLst>
              <p:ext uri="{D42A27DB-BD31-4B8C-83A1-F6EECF244321}">
                <p14:modId xmlns:p14="http://schemas.microsoft.com/office/powerpoint/2010/main" val="3372244154"/>
              </p:ext>
            </p:extLst>
          </p:nvPr>
        </p:nvGraphicFramePr>
        <p:xfrm>
          <a:off x="2617775" y="2098398"/>
          <a:ext cx="1881352" cy="2157700"/>
        </p:xfrm>
        <a:graphic>
          <a:graphicData uri="http://schemas.openxmlformats.org/drawingml/2006/table">
            <a:tbl>
              <a:tblPr firstRow="1" bandRow="1">
                <a:tableStyleId>{F5AB1C69-6EDB-4FF4-983F-18BD219EF322}</a:tableStyleId>
              </a:tblPr>
              <a:tblGrid>
                <a:gridCol w="1881352">
                  <a:extLst>
                    <a:ext uri="{9D8B030D-6E8A-4147-A177-3AD203B41FA5}">
                      <a16:colId xmlns:a16="http://schemas.microsoft.com/office/drawing/2014/main" val="644309186"/>
                    </a:ext>
                  </a:extLst>
                </a:gridCol>
              </a:tblGrid>
              <a:tr h="500366">
                <a:tc>
                  <a:txBody>
                    <a:bodyPr/>
                    <a:lstStyle/>
                    <a:p>
                      <a:pPr algn="ctr"/>
                      <a:r>
                        <a:rPr lang="en-GB" dirty="0"/>
                        <a:t>ALASKA SHORT NECK</a:t>
                      </a:r>
                    </a:p>
                  </a:txBody>
                  <a:tcPr/>
                </a:tc>
                <a:extLst>
                  <a:ext uri="{0D108BD9-81ED-4DB2-BD59-A6C34878D82A}">
                    <a16:rowId xmlns:a16="http://schemas.microsoft.com/office/drawing/2014/main" val="1567002413"/>
                  </a:ext>
                </a:extLst>
              </a:tr>
              <a:tr h="379405">
                <a:tc>
                  <a:txBody>
                    <a:bodyPr/>
                    <a:lstStyle/>
                    <a:p>
                      <a:pPr algn="ctr"/>
                      <a:r>
                        <a:rPr lang="en-GB" dirty="0"/>
                        <a:t>NECK: 26 MM</a:t>
                      </a:r>
                    </a:p>
                  </a:txBody>
                  <a:tcPr/>
                </a:tc>
                <a:extLst>
                  <a:ext uri="{0D108BD9-81ED-4DB2-BD59-A6C34878D82A}">
                    <a16:rowId xmlns:a16="http://schemas.microsoft.com/office/drawing/2014/main" val="2099430226"/>
                  </a:ext>
                </a:extLst>
              </a:tr>
              <a:tr h="379405">
                <a:tc>
                  <a:txBody>
                    <a:bodyPr/>
                    <a:lstStyle/>
                    <a:p>
                      <a:pPr algn="ctr"/>
                      <a:r>
                        <a:rPr lang="en-GB" dirty="0">
                          <a:solidFill>
                            <a:srgbClr val="FF0000"/>
                          </a:solidFill>
                        </a:rPr>
                        <a:t>GMS</a:t>
                      </a:r>
                    </a:p>
                  </a:txBody>
                  <a:tcPr/>
                </a:tc>
                <a:extLst>
                  <a:ext uri="{0D108BD9-81ED-4DB2-BD59-A6C34878D82A}">
                    <a16:rowId xmlns:a16="http://schemas.microsoft.com/office/drawing/2014/main" val="3313854856"/>
                  </a:ext>
                </a:extLst>
              </a:tr>
              <a:tr h="379405">
                <a:tc>
                  <a:txBody>
                    <a:bodyPr/>
                    <a:lstStyle/>
                    <a:p>
                      <a:pPr algn="ctr"/>
                      <a:r>
                        <a:rPr lang="en-GB" dirty="0"/>
                        <a:t>6.6</a:t>
                      </a:r>
                    </a:p>
                  </a:txBody>
                  <a:tcPr/>
                </a:tc>
                <a:extLst>
                  <a:ext uri="{0D108BD9-81ED-4DB2-BD59-A6C34878D82A}">
                    <a16:rowId xmlns:a16="http://schemas.microsoft.com/office/drawing/2014/main" val="1890457216"/>
                  </a:ext>
                </a:extLst>
              </a:tr>
              <a:tr h="379405">
                <a:tc>
                  <a:txBody>
                    <a:bodyPr/>
                    <a:lstStyle/>
                    <a:p>
                      <a:pPr algn="ctr"/>
                      <a:r>
                        <a:rPr lang="en-GB" dirty="0"/>
                        <a:t>9.8</a:t>
                      </a:r>
                    </a:p>
                  </a:txBody>
                  <a:tcPr/>
                </a:tc>
                <a:extLst>
                  <a:ext uri="{0D108BD9-81ED-4DB2-BD59-A6C34878D82A}">
                    <a16:rowId xmlns:a16="http://schemas.microsoft.com/office/drawing/2014/main" val="3948249155"/>
                  </a:ext>
                </a:extLst>
              </a:tr>
            </a:tbl>
          </a:graphicData>
        </a:graphic>
      </p:graphicFrame>
      <p:graphicFrame>
        <p:nvGraphicFramePr>
          <p:cNvPr id="7" name="Table 7">
            <a:extLst>
              <a:ext uri="{FF2B5EF4-FFF2-40B4-BE49-F238E27FC236}">
                <a16:creationId xmlns:a16="http://schemas.microsoft.com/office/drawing/2014/main" id="{F7F5DB16-EB77-7350-E597-9B21D41AFFFE}"/>
              </a:ext>
            </a:extLst>
          </p:cNvPr>
          <p:cNvGraphicFramePr>
            <a:graphicFrameLocks noGrp="1"/>
          </p:cNvGraphicFramePr>
          <p:nvPr>
            <p:extLst>
              <p:ext uri="{D42A27DB-BD31-4B8C-83A1-F6EECF244321}">
                <p14:modId xmlns:p14="http://schemas.microsoft.com/office/powerpoint/2010/main" val="970299650"/>
              </p:ext>
            </p:extLst>
          </p:nvPr>
        </p:nvGraphicFramePr>
        <p:xfrm>
          <a:off x="5207875" y="2107362"/>
          <a:ext cx="1776250" cy="2194560"/>
        </p:xfrm>
        <a:graphic>
          <a:graphicData uri="http://schemas.openxmlformats.org/drawingml/2006/table">
            <a:tbl>
              <a:tblPr firstRow="1" bandRow="1">
                <a:tableStyleId>{F5AB1C69-6EDB-4FF4-983F-18BD219EF322}</a:tableStyleId>
              </a:tblPr>
              <a:tblGrid>
                <a:gridCol w="1776250">
                  <a:extLst>
                    <a:ext uri="{9D8B030D-6E8A-4147-A177-3AD203B41FA5}">
                      <a16:colId xmlns:a16="http://schemas.microsoft.com/office/drawing/2014/main" val="2614416094"/>
                    </a:ext>
                  </a:extLst>
                </a:gridCol>
              </a:tblGrid>
              <a:tr h="359617">
                <a:tc>
                  <a:txBody>
                    <a:bodyPr/>
                    <a:lstStyle/>
                    <a:p>
                      <a:pPr algn="ctr"/>
                      <a:r>
                        <a:rPr lang="en-GB" dirty="0"/>
                        <a:t>CTC (EDIBLE OIL)</a:t>
                      </a:r>
                    </a:p>
                  </a:txBody>
                  <a:tcPr/>
                </a:tc>
                <a:extLst>
                  <a:ext uri="{0D108BD9-81ED-4DB2-BD59-A6C34878D82A}">
                    <a16:rowId xmlns:a16="http://schemas.microsoft.com/office/drawing/2014/main" val="701079735"/>
                  </a:ext>
                </a:extLst>
              </a:tr>
              <a:tr h="359617">
                <a:tc>
                  <a:txBody>
                    <a:bodyPr/>
                    <a:lstStyle/>
                    <a:p>
                      <a:pPr algn="ctr"/>
                      <a:r>
                        <a:rPr lang="en-GB" dirty="0"/>
                        <a:t>NECK</a:t>
                      </a:r>
                      <a:r>
                        <a:rPr lang="en-GB"/>
                        <a:t>: 29 MM</a:t>
                      </a:r>
                      <a:endParaRPr lang="en-GB" dirty="0"/>
                    </a:p>
                  </a:txBody>
                  <a:tcPr/>
                </a:tc>
                <a:extLst>
                  <a:ext uri="{0D108BD9-81ED-4DB2-BD59-A6C34878D82A}">
                    <a16:rowId xmlns:a16="http://schemas.microsoft.com/office/drawing/2014/main" val="2757392809"/>
                  </a:ext>
                </a:extLst>
              </a:tr>
              <a:tr h="359617">
                <a:tc>
                  <a:txBody>
                    <a:bodyPr/>
                    <a:lstStyle/>
                    <a:p>
                      <a:pPr algn="ctr"/>
                      <a:r>
                        <a:rPr lang="en-GB" dirty="0">
                          <a:solidFill>
                            <a:srgbClr val="FF0000"/>
                          </a:solidFill>
                        </a:rPr>
                        <a:t>GMS</a:t>
                      </a:r>
                    </a:p>
                  </a:txBody>
                  <a:tcPr/>
                </a:tc>
                <a:extLst>
                  <a:ext uri="{0D108BD9-81ED-4DB2-BD59-A6C34878D82A}">
                    <a16:rowId xmlns:a16="http://schemas.microsoft.com/office/drawing/2014/main" val="1395583382"/>
                  </a:ext>
                </a:extLst>
              </a:tr>
              <a:tr h="359617">
                <a:tc>
                  <a:txBody>
                    <a:bodyPr/>
                    <a:lstStyle/>
                    <a:p>
                      <a:pPr algn="ctr"/>
                      <a:r>
                        <a:rPr lang="en-GB" dirty="0"/>
                        <a:t>14.8</a:t>
                      </a:r>
                    </a:p>
                  </a:txBody>
                  <a:tcPr/>
                </a:tc>
                <a:extLst>
                  <a:ext uri="{0D108BD9-81ED-4DB2-BD59-A6C34878D82A}">
                    <a16:rowId xmlns:a16="http://schemas.microsoft.com/office/drawing/2014/main" val="1115883315"/>
                  </a:ext>
                </a:extLst>
              </a:tr>
              <a:tr h="359617">
                <a:tc>
                  <a:txBody>
                    <a:bodyPr/>
                    <a:lstStyle/>
                    <a:p>
                      <a:pPr algn="ctr"/>
                      <a:r>
                        <a:rPr lang="en-GB" dirty="0"/>
                        <a:t>23.5</a:t>
                      </a:r>
                    </a:p>
                  </a:txBody>
                  <a:tcPr/>
                </a:tc>
                <a:extLst>
                  <a:ext uri="{0D108BD9-81ED-4DB2-BD59-A6C34878D82A}">
                    <a16:rowId xmlns:a16="http://schemas.microsoft.com/office/drawing/2014/main" val="2982107360"/>
                  </a:ext>
                </a:extLst>
              </a:tr>
              <a:tr h="359617">
                <a:tc>
                  <a:txBody>
                    <a:bodyPr/>
                    <a:lstStyle/>
                    <a:p>
                      <a:pPr algn="ctr"/>
                      <a:r>
                        <a:rPr lang="en-GB" dirty="0"/>
                        <a:t>26</a:t>
                      </a:r>
                    </a:p>
                  </a:txBody>
                  <a:tcPr/>
                </a:tc>
                <a:extLst>
                  <a:ext uri="{0D108BD9-81ED-4DB2-BD59-A6C34878D82A}">
                    <a16:rowId xmlns:a16="http://schemas.microsoft.com/office/drawing/2014/main" val="3949056048"/>
                  </a:ext>
                </a:extLst>
              </a:tr>
            </a:tbl>
          </a:graphicData>
        </a:graphic>
      </p:graphicFrame>
      <p:graphicFrame>
        <p:nvGraphicFramePr>
          <p:cNvPr id="8" name="Table 8">
            <a:extLst>
              <a:ext uri="{FF2B5EF4-FFF2-40B4-BE49-F238E27FC236}">
                <a16:creationId xmlns:a16="http://schemas.microsoft.com/office/drawing/2014/main" id="{42A6F952-4F07-9359-1517-ACDFD23052F3}"/>
              </a:ext>
            </a:extLst>
          </p:cNvPr>
          <p:cNvGraphicFramePr>
            <a:graphicFrameLocks noGrp="1"/>
          </p:cNvGraphicFramePr>
          <p:nvPr>
            <p:extLst>
              <p:ext uri="{D42A27DB-BD31-4B8C-83A1-F6EECF244321}">
                <p14:modId xmlns:p14="http://schemas.microsoft.com/office/powerpoint/2010/main" val="3684909955"/>
              </p:ext>
            </p:extLst>
          </p:nvPr>
        </p:nvGraphicFramePr>
        <p:xfrm>
          <a:off x="7692873" y="2107362"/>
          <a:ext cx="1597572" cy="2225040"/>
        </p:xfrm>
        <a:graphic>
          <a:graphicData uri="http://schemas.openxmlformats.org/drawingml/2006/table">
            <a:tbl>
              <a:tblPr firstRow="1" bandRow="1">
                <a:tableStyleId>{F5AB1C69-6EDB-4FF4-983F-18BD219EF322}</a:tableStyleId>
              </a:tblPr>
              <a:tblGrid>
                <a:gridCol w="1597572">
                  <a:extLst>
                    <a:ext uri="{9D8B030D-6E8A-4147-A177-3AD203B41FA5}">
                      <a16:colId xmlns:a16="http://schemas.microsoft.com/office/drawing/2014/main" val="90033845"/>
                    </a:ext>
                  </a:extLst>
                </a:gridCol>
              </a:tblGrid>
              <a:tr h="370840">
                <a:tc>
                  <a:txBody>
                    <a:bodyPr/>
                    <a:lstStyle/>
                    <a:p>
                      <a:pPr algn="ctr"/>
                      <a:r>
                        <a:rPr lang="en-GB" dirty="0"/>
                        <a:t>EXPORT</a:t>
                      </a:r>
                    </a:p>
                  </a:txBody>
                  <a:tcPr/>
                </a:tc>
                <a:extLst>
                  <a:ext uri="{0D108BD9-81ED-4DB2-BD59-A6C34878D82A}">
                    <a16:rowId xmlns:a16="http://schemas.microsoft.com/office/drawing/2014/main" val="2221926318"/>
                  </a:ext>
                </a:extLst>
              </a:tr>
              <a:tr h="370840">
                <a:tc>
                  <a:txBody>
                    <a:bodyPr/>
                    <a:lstStyle/>
                    <a:p>
                      <a:pPr algn="ctr"/>
                      <a:r>
                        <a:rPr lang="en-GB" dirty="0"/>
                        <a:t>NECK: 29/25</a:t>
                      </a:r>
                    </a:p>
                  </a:txBody>
                  <a:tcPr/>
                </a:tc>
                <a:extLst>
                  <a:ext uri="{0D108BD9-81ED-4DB2-BD59-A6C34878D82A}">
                    <a16:rowId xmlns:a16="http://schemas.microsoft.com/office/drawing/2014/main" val="723832463"/>
                  </a:ext>
                </a:extLst>
              </a:tr>
              <a:tr h="370840">
                <a:tc>
                  <a:txBody>
                    <a:bodyPr/>
                    <a:lstStyle/>
                    <a:p>
                      <a:pPr algn="ctr"/>
                      <a:r>
                        <a:rPr lang="en-GB" dirty="0">
                          <a:solidFill>
                            <a:srgbClr val="FF0000"/>
                          </a:solidFill>
                        </a:rPr>
                        <a:t>GMS</a:t>
                      </a:r>
                    </a:p>
                  </a:txBody>
                  <a:tcPr/>
                </a:tc>
                <a:extLst>
                  <a:ext uri="{0D108BD9-81ED-4DB2-BD59-A6C34878D82A}">
                    <a16:rowId xmlns:a16="http://schemas.microsoft.com/office/drawing/2014/main" val="2716725342"/>
                  </a:ext>
                </a:extLst>
              </a:tr>
              <a:tr h="370840">
                <a:tc>
                  <a:txBody>
                    <a:bodyPr/>
                    <a:lstStyle/>
                    <a:p>
                      <a:pPr algn="ctr"/>
                      <a:r>
                        <a:rPr lang="en-GB" dirty="0"/>
                        <a:t>7.8</a:t>
                      </a:r>
                    </a:p>
                  </a:txBody>
                  <a:tcPr/>
                </a:tc>
                <a:extLst>
                  <a:ext uri="{0D108BD9-81ED-4DB2-BD59-A6C34878D82A}">
                    <a16:rowId xmlns:a16="http://schemas.microsoft.com/office/drawing/2014/main" val="372138071"/>
                  </a:ext>
                </a:extLst>
              </a:tr>
              <a:tr h="370840">
                <a:tc>
                  <a:txBody>
                    <a:bodyPr/>
                    <a:lstStyle/>
                    <a:p>
                      <a:pPr algn="ctr"/>
                      <a:r>
                        <a:rPr lang="en-GB" dirty="0"/>
                        <a:t>8.2</a:t>
                      </a:r>
                    </a:p>
                  </a:txBody>
                  <a:tcPr/>
                </a:tc>
                <a:extLst>
                  <a:ext uri="{0D108BD9-81ED-4DB2-BD59-A6C34878D82A}">
                    <a16:rowId xmlns:a16="http://schemas.microsoft.com/office/drawing/2014/main" val="2357253159"/>
                  </a:ext>
                </a:extLst>
              </a:tr>
              <a:tr h="370840">
                <a:tc>
                  <a:txBody>
                    <a:bodyPr/>
                    <a:lstStyle/>
                    <a:p>
                      <a:pPr algn="ctr"/>
                      <a:r>
                        <a:rPr lang="en-GB" dirty="0"/>
                        <a:t>11.8</a:t>
                      </a:r>
                    </a:p>
                  </a:txBody>
                  <a:tcPr/>
                </a:tc>
                <a:extLst>
                  <a:ext uri="{0D108BD9-81ED-4DB2-BD59-A6C34878D82A}">
                    <a16:rowId xmlns:a16="http://schemas.microsoft.com/office/drawing/2014/main" val="2903954497"/>
                  </a:ext>
                </a:extLst>
              </a:tr>
            </a:tbl>
          </a:graphicData>
        </a:graphic>
      </p:graphicFrame>
      <p:sp>
        <p:nvSpPr>
          <p:cNvPr id="10" name="TextBox 9">
            <a:extLst>
              <a:ext uri="{FF2B5EF4-FFF2-40B4-BE49-F238E27FC236}">
                <a16:creationId xmlns:a16="http://schemas.microsoft.com/office/drawing/2014/main" id="{B01F43D7-944D-C13B-6F24-DB5551EBF62E}"/>
              </a:ext>
            </a:extLst>
          </p:cNvPr>
          <p:cNvSpPr txBox="1"/>
          <p:nvPr/>
        </p:nvSpPr>
        <p:spPr>
          <a:xfrm>
            <a:off x="990905" y="265828"/>
            <a:ext cx="5575738" cy="769441"/>
          </a:xfrm>
          <a:prstGeom prst="rect">
            <a:avLst/>
          </a:prstGeom>
          <a:noFill/>
        </p:spPr>
        <p:txBody>
          <a:bodyPr wrap="square" rtlCol="0">
            <a:spAutoFit/>
          </a:bodyPr>
          <a:lstStyle/>
          <a:p>
            <a:r>
              <a:rPr lang="en-GB" sz="4400" b="1" dirty="0">
                <a:latin typeface="+mj-lt"/>
              </a:rPr>
              <a:t>Our Product Range</a:t>
            </a:r>
          </a:p>
        </p:txBody>
      </p:sp>
      <p:graphicFrame>
        <p:nvGraphicFramePr>
          <p:cNvPr id="2" name="Table 1">
            <a:extLst>
              <a:ext uri="{FF2B5EF4-FFF2-40B4-BE49-F238E27FC236}">
                <a16:creationId xmlns:a16="http://schemas.microsoft.com/office/drawing/2014/main" id="{D005E542-2A22-4A3C-BF34-8897DDAD44A4}"/>
              </a:ext>
            </a:extLst>
          </p:cNvPr>
          <p:cNvGraphicFramePr>
            <a:graphicFrameLocks noGrp="1"/>
          </p:cNvGraphicFramePr>
          <p:nvPr>
            <p:extLst>
              <p:ext uri="{D42A27DB-BD31-4B8C-83A1-F6EECF244321}">
                <p14:modId xmlns:p14="http://schemas.microsoft.com/office/powerpoint/2010/main" val="3261869596"/>
              </p:ext>
            </p:extLst>
          </p:nvPr>
        </p:nvGraphicFramePr>
        <p:xfrm>
          <a:off x="9817869" y="2143139"/>
          <a:ext cx="1422400" cy="2344971"/>
        </p:xfrm>
        <a:graphic>
          <a:graphicData uri="http://schemas.openxmlformats.org/drawingml/2006/table">
            <a:tbl>
              <a:tblPr firstRow="1" bandRow="1">
                <a:tableStyleId>{F5AB1C69-6EDB-4FF4-983F-18BD219EF322}</a:tableStyleId>
              </a:tblPr>
              <a:tblGrid>
                <a:gridCol w="1422400">
                  <a:extLst>
                    <a:ext uri="{9D8B030D-6E8A-4147-A177-3AD203B41FA5}">
                      <a16:colId xmlns:a16="http://schemas.microsoft.com/office/drawing/2014/main" val="1640220493"/>
                    </a:ext>
                  </a:extLst>
                </a:gridCol>
              </a:tblGrid>
              <a:tr h="435077">
                <a:tc>
                  <a:txBody>
                    <a:bodyPr/>
                    <a:lstStyle/>
                    <a:p>
                      <a:pPr algn="ctr" rtl="0" fontAlgn="ctr"/>
                      <a:r>
                        <a:rPr lang="en-IN" sz="1800" u="none" strike="noStrike" dirty="0">
                          <a:effectLst/>
                        </a:rPr>
                        <a:t>FRIDGE BOTTLE</a:t>
                      </a:r>
                      <a:endParaRPr lang="en-IN" sz="1800" b="1" i="0" u="none" strike="noStrike" dirty="0">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86809076"/>
                  </a:ext>
                </a:extLst>
              </a:tr>
              <a:tr h="435689">
                <a:tc>
                  <a:txBody>
                    <a:bodyPr/>
                    <a:lstStyle/>
                    <a:p>
                      <a:pPr algn="ctr"/>
                      <a:r>
                        <a:rPr lang="en-GB" dirty="0"/>
                        <a:t>NECK: 36 MM</a:t>
                      </a:r>
                    </a:p>
                  </a:txBody>
                  <a:tcPr marL="9525" marR="9525" marT="9525" marB="0" anchor="ctr"/>
                </a:tc>
                <a:extLst>
                  <a:ext uri="{0D108BD9-81ED-4DB2-BD59-A6C34878D82A}">
                    <a16:rowId xmlns:a16="http://schemas.microsoft.com/office/drawing/2014/main" val="4226956848"/>
                  </a:ext>
                </a:extLst>
              </a:tr>
              <a:tr h="372401">
                <a:tc>
                  <a:txBody>
                    <a:bodyPr/>
                    <a:lstStyle/>
                    <a:p>
                      <a:pPr algn="ctr" rtl="0" fontAlgn="ctr"/>
                      <a:r>
                        <a:rPr lang="en-IN" sz="1800" u="none" strike="noStrike" dirty="0">
                          <a:solidFill>
                            <a:srgbClr val="FF0000"/>
                          </a:solidFill>
                          <a:effectLst/>
                        </a:rPr>
                        <a:t>53 GMS</a:t>
                      </a:r>
                      <a:endParaRPr lang="en-IN" sz="18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17483554"/>
                  </a:ext>
                </a:extLst>
              </a:tr>
              <a:tr h="369116">
                <a:tc>
                  <a:txBody>
                    <a:bodyPr/>
                    <a:lstStyle/>
                    <a:p>
                      <a:pPr algn="ctr" rtl="0" fontAlgn="ctr"/>
                      <a:r>
                        <a:rPr lang="en-IN" sz="1800" u="none" strike="noStrike" dirty="0">
                          <a:effectLst/>
                        </a:rPr>
                        <a:t>RED </a:t>
                      </a:r>
                      <a:endParaRPr lang="en-IN"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0193659"/>
                  </a:ext>
                </a:extLst>
              </a:tr>
              <a:tr h="304800">
                <a:tc>
                  <a:txBody>
                    <a:bodyPr/>
                    <a:lstStyle/>
                    <a:p>
                      <a:pPr algn="ctr" rtl="0" fontAlgn="ctr"/>
                      <a:r>
                        <a:rPr lang="en-IN" sz="1800" u="none" strike="noStrike" dirty="0">
                          <a:effectLst/>
                        </a:rPr>
                        <a:t>BLUE</a:t>
                      </a:r>
                      <a:endParaRPr lang="en-IN"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89414632"/>
                  </a:ext>
                </a:extLst>
              </a:tr>
              <a:tr h="304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dirty="0"/>
                        <a:t>GREEN</a:t>
                      </a:r>
                    </a:p>
                  </a:txBody>
                  <a:tcPr marL="9525" marR="9525" marT="9525" marB="0" anchor="ctr"/>
                </a:tc>
                <a:extLst>
                  <a:ext uri="{0D108BD9-81ED-4DB2-BD59-A6C34878D82A}">
                    <a16:rowId xmlns:a16="http://schemas.microsoft.com/office/drawing/2014/main" val="749704206"/>
                  </a:ext>
                </a:extLst>
              </a:tr>
            </a:tbl>
          </a:graphicData>
        </a:graphic>
      </p:graphicFrame>
    </p:spTree>
    <p:extLst>
      <p:ext uri="{BB962C8B-B14F-4D97-AF65-F5344CB8AC3E}">
        <p14:creationId xmlns:p14="http://schemas.microsoft.com/office/powerpoint/2010/main" val="92372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10B8-E783-8F4C-BFE5-53718EA45706}"/>
              </a:ext>
            </a:extLst>
          </p:cNvPr>
          <p:cNvSpPr>
            <a:spLocks noGrp="1"/>
          </p:cNvSpPr>
          <p:nvPr>
            <p:ph type="title"/>
          </p:nvPr>
        </p:nvSpPr>
        <p:spPr>
          <a:xfrm>
            <a:off x="838028" y="74593"/>
            <a:ext cx="10515600" cy="944690"/>
          </a:xfrm>
        </p:spPr>
        <p:txBody>
          <a:bodyPr/>
          <a:lstStyle/>
          <a:p>
            <a:r>
              <a:rPr lang="en-US" b="1" dirty="0"/>
              <a:t>Some of our Preform Clientele </a:t>
            </a:r>
          </a:p>
        </p:txBody>
      </p:sp>
      <p:pic>
        <p:nvPicPr>
          <p:cNvPr id="3074" name="Picture 2" descr="Ankur Edible Oils - Home | Facebook">
            <a:extLst>
              <a:ext uri="{FF2B5EF4-FFF2-40B4-BE49-F238E27FC236}">
                <a16:creationId xmlns:a16="http://schemas.microsoft.com/office/drawing/2014/main" id="{46E32C5B-C3D2-4F47-9335-599ABBA561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18" y="805376"/>
            <a:ext cx="2462599" cy="256786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cDowell's No.1 Packaged drinking water - Home | Facebook">
            <a:extLst>
              <a:ext uri="{FF2B5EF4-FFF2-40B4-BE49-F238E27FC236}">
                <a16:creationId xmlns:a16="http://schemas.microsoft.com/office/drawing/2014/main" id="{6913C7DF-D0B2-D04F-8312-FF3A6953F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3447" y="3604577"/>
            <a:ext cx="2730091" cy="26227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E30F815-2E64-FF1A-7180-8D226B4922FC}"/>
              </a:ext>
            </a:extLst>
          </p:cNvPr>
          <p:cNvPicPr>
            <a:picLocks noChangeAspect="1"/>
          </p:cNvPicPr>
          <p:nvPr/>
        </p:nvPicPr>
        <p:blipFill>
          <a:blip r:embed="rId4"/>
          <a:stretch>
            <a:fillRect/>
          </a:stretch>
        </p:blipFill>
        <p:spPr>
          <a:xfrm>
            <a:off x="9729400" y="1336335"/>
            <a:ext cx="2462599" cy="1385212"/>
          </a:xfrm>
          <a:prstGeom prst="rect">
            <a:avLst/>
          </a:prstGeom>
        </p:spPr>
      </p:pic>
      <p:pic>
        <p:nvPicPr>
          <p:cNvPr id="6" name="Picture 5">
            <a:extLst>
              <a:ext uri="{FF2B5EF4-FFF2-40B4-BE49-F238E27FC236}">
                <a16:creationId xmlns:a16="http://schemas.microsoft.com/office/drawing/2014/main" id="{1A8389F4-A65A-E83C-E361-54D783DAB918}"/>
              </a:ext>
            </a:extLst>
          </p:cNvPr>
          <p:cNvPicPr>
            <a:picLocks noChangeAspect="1"/>
          </p:cNvPicPr>
          <p:nvPr/>
        </p:nvPicPr>
        <p:blipFill>
          <a:blip r:embed="rId5"/>
          <a:stretch>
            <a:fillRect/>
          </a:stretch>
        </p:blipFill>
        <p:spPr>
          <a:xfrm>
            <a:off x="5781739" y="1616964"/>
            <a:ext cx="3501868" cy="944690"/>
          </a:xfrm>
          <a:prstGeom prst="rect">
            <a:avLst/>
          </a:prstGeom>
        </p:spPr>
      </p:pic>
      <p:pic>
        <p:nvPicPr>
          <p:cNvPr id="8" name="Picture 7">
            <a:extLst>
              <a:ext uri="{FF2B5EF4-FFF2-40B4-BE49-F238E27FC236}">
                <a16:creationId xmlns:a16="http://schemas.microsoft.com/office/drawing/2014/main" id="{A34AF481-BDA8-5981-89A5-68E6B76D8F87}"/>
              </a:ext>
            </a:extLst>
          </p:cNvPr>
          <p:cNvPicPr>
            <a:picLocks noChangeAspect="1"/>
          </p:cNvPicPr>
          <p:nvPr/>
        </p:nvPicPr>
        <p:blipFill>
          <a:blip r:embed="rId6"/>
          <a:stretch>
            <a:fillRect/>
          </a:stretch>
        </p:blipFill>
        <p:spPr>
          <a:xfrm>
            <a:off x="2816772" y="1508389"/>
            <a:ext cx="2519174" cy="944690"/>
          </a:xfrm>
          <a:prstGeom prst="rect">
            <a:avLst/>
          </a:prstGeom>
        </p:spPr>
      </p:pic>
      <p:pic>
        <p:nvPicPr>
          <p:cNvPr id="5" name="Picture 4">
            <a:extLst>
              <a:ext uri="{FF2B5EF4-FFF2-40B4-BE49-F238E27FC236}">
                <a16:creationId xmlns:a16="http://schemas.microsoft.com/office/drawing/2014/main" id="{0AA8D49E-FB86-E362-40D3-F3FB7FE35EB4}"/>
              </a:ext>
            </a:extLst>
          </p:cNvPr>
          <p:cNvPicPr>
            <a:picLocks noChangeAspect="1"/>
          </p:cNvPicPr>
          <p:nvPr/>
        </p:nvPicPr>
        <p:blipFill>
          <a:blip r:embed="rId7"/>
          <a:stretch>
            <a:fillRect/>
          </a:stretch>
        </p:blipFill>
        <p:spPr>
          <a:xfrm>
            <a:off x="75822" y="4404922"/>
            <a:ext cx="4812990" cy="1443897"/>
          </a:xfrm>
          <a:prstGeom prst="rect">
            <a:avLst/>
          </a:prstGeom>
        </p:spPr>
      </p:pic>
      <p:pic>
        <p:nvPicPr>
          <p:cNvPr id="9" name="Picture 8">
            <a:extLst>
              <a:ext uri="{FF2B5EF4-FFF2-40B4-BE49-F238E27FC236}">
                <a16:creationId xmlns:a16="http://schemas.microsoft.com/office/drawing/2014/main" id="{BBDF00C8-C555-29D1-CEA1-B717DA70E194}"/>
              </a:ext>
            </a:extLst>
          </p:cNvPr>
          <p:cNvPicPr>
            <a:picLocks noChangeAspect="1"/>
          </p:cNvPicPr>
          <p:nvPr/>
        </p:nvPicPr>
        <p:blipFill>
          <a:blip r:embed="rId8"/>
          <a:stretch>
            <a:fillRect/>
          </a:stretch>
        </p:blipFill>
        <p:spPr>
          <a:xfrm>
            <a:off x="4853972" y="3725472"/>
            <a:ext cx="2501900" cy="2501900"/>
          </a:xfrm>
          <a:prstGeom prst="rect">
            <a:avLst/>
          </a:prstGeom>
        </p:spPr>
      </p:pic>
    </p:spTree>
    <p:extLst>
      <p:ext uri="{BB962C8B-B14F-4D97-AF65-F5344CB8AC3E}">
        <p14:creationId xmlns:p14="http://schemas.microsoft.com/office/powerpoint/2010/main" val="416237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9868-309C-19B5-523D-5512F9C8506C}"/>
              </a:ext>
            </a:extLst>
          </p:cNvPr>
          <p:cNvSpPr>
            <a:spLocks noGrp="1"/>
          </p:cNvSpPr>
          <p:nvPr>
            <p:ph type="title"/>
          </p:nvPr>
        </p:nvSpPr>
        <p:spPr>
          <a:xfrm>
            <a:off x="838200" y="203692"/>
            <a:ext cx="10515600" cy="1325563"/>
          </a:xfrm>
        </p:spPr>
        <p:txBody>
          <a:bodyPr/>
          <a:lstStyle/>
          <a:p>
            <a:r>
              <a:rPr lang="en-GB" b="1" dirty="0"/>
              <a:t>About Gallons</a:t>
            </a:r>
          </a:p>
        </p:txBody>
      </p:sp>
      <p:sp>
        <p:nvSpPr>
          <p:cNvPr id="3" name="Content Placeholder 2">
            <a:extLst>
              <a:ext uri="{FF2B5EF4-FFF2-40B4-BE49-F238E27FC236}">
                <a16:creationId xmlns:a16="http://schemas.microsoft.com/office/drawing/2014/main" id="{3BA01205-FD9F-48FE-641F-D584845DF69C}"/>
              </a:ext>
            </a:extLst>
          </p:cNvPr>
          <p:cNvSpPr>
            <a:spLocks noGrp="1"/>
          </p:cNvSpPr>
          <p:nvPr>
            <p:ph idx="1"/>
          </p:nvPr>
        </p:nvSpPr>
        <p:spPr>
          <a:xfrm>
            <a:off x="838200" y="3218668"/>
            <a:ext cx="10092559" cy="3435640"/>
          </a:xfrm>
        </p:spPr>
        <p:txBody>
          <a:bodyPr>
            <a:normAutofit/>
          </a:bodyPr>
          <a:lstStyle/>
          <a:p>
            <a:pPr marL="0" indent="0">
              <a:buNone/>
            </a:pPr>
            <a:r>
              <a:rPr lang="en-IN" sz="2000" dirty="0"/>
              <a:t>Over the years, we have not only managed to increase our presence into many parts of the country, but have also created a strong visibility for the brand across various sectors. Gallons has made its way into niche markets like hotels, clubs and catering along with mass consumption markets like railways and airlines </a:t>
            </a:r>
            <a:r>
              <a:rPr lang="en-US" sz="2000" dirty="0"/>
              <a:t>with its presence being in more than 8 states. </a:t>
            </a:r>
            <a:br>
              <a:rPr lang="en-US" sz="2000" dirty="0"/>
            </a:br>
            <a:br>
              <a:rPr lang="en-US" sz="2000" dirty="0"/>
            </a:br>
            <a:r>
              <a:rPr lang="en-IN" sz="2000" dirty="0">
                <a:cs typeface="Baghdad" pitchFamily="2" charset="-78"/>
              </a:rPr>
              <a:t>BIS certified Plant covered under both Central and Regional FSSAI, an ISO 22000:2005, the latest certification in Food safety standard with a fully equipped lab as per BIS standards for Chemical as well as Micro testing. </a:t>
            </a:r>
            <a:br>
              <a:rPr lang="en-IN" sz="2000" dirty="0">
                <a:cs typeface="Baghdad" pitchFamily="2" charset="-78"/>
              </a:rPr>
            </a:br>
            <a:br>
              <a:rPr lang="en-IN" sz="2000" dirty="0">
                <a:cs typeface="Baghdad" pitchFamily="2" charset="-78"/>
              </a:rPr>
            </a:br>
            <a:r>
              <a:rPr lang="en-IN" sz="2000" dirty="0">
                <a:cs typeface="Baghdad" pitchFamily="2" charset="-78"/>
              </a:rPr>
              <a:t>We have a full-time Micro and Chemist on board our production team to ensure that each batch is tested every 4 hours.</a:t>
            </a:r>
            <a:endParaRPr lang="en-GB" sz="2000" dirty="0"/>
          </a:p>
        </p:txBody>
      </p:sp>
      <p:pic>
        <p:nvPicPr>
          <p:cNvPr id="4" name="Picture 28">
            <a:extLst>
              <a:ext uri="{FF2B5EF4-FFF2-40B4-BE49-F238E27FC236}">
                <a16:creationId xmlns:a16="http://schemas.microsoft.com/office/drawing/2014/main" id="{4DEDAC90-C373-3774-3938-E3250E220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794" y="942686"/>
            <a:ext cx="3085370" cy="218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4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29BC-F5DA-CD61-902E-2F71E6BAAD4E}"/>
              </a:ext>
            </a:extLst>
          </p:cNvPr>
          <p:cNvSpPr>
            <a:spLocks noGrp="1"/>
          </p:cNvSpPr>
          <p:nvPr>
            <p:ph type="title"/>
          </p:nvPr>
        </p:nvSpPr>
        <p:spPr/>
        <p:txBody>
          <a:bodyPr/>
          <a:lstStyle/>
          <a:p>
            <a:r>
              <a:rPr lang="en-GB" b="1" dirty="0"/>
              <a:t>Our Premium Indian Clientele</a:t>
            </a:r>
          </a:p>
        </p:txBody>
      </p:sp>
      <p:pic>
        <p:nvPicPr>
          <p:cNvPr id="5" name="Picture 40" descr="clients logo 01">
            <a:extLst>
              <a:ext uri="{FF2B5EF4-FFF2-40B4-BE49-F238E27FC236}">
                <a16:creationId xmlns:a16="http://schemas.microsoft.com/office/drawing/2014/main" id="{D92B3D06-99E7-3E7E-DC65-7DE78688B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134"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EAC28F-3F68-7AB1-10FB-CBB6C15FA1FE}"/>
              </a:ext>
            </a:extLst>
          </p:cNvPr>
          <p:cNvPicPr>
            <a:picLocks noChangeAspect="1"/>
          </p:cNvPicPr>
          <p:nvPr/>
        </p:nvPicPr>
        <p:blipFill>
          <a:blip r:embed="rId3"/>
          <a:stretch>
            <a:fillRect/>
          </a:stretch>
        </p:blipFill>
        <p:spPr>
          <a:xfrm>
            <a:off x="4372309" y="1569046"/>
            <a:ext cx="1480976" cy="1584644"/>
          </a:xfrm>
          <a:prstGeom prst="rect">
            <a:avLst/>
          </a:prstGeom>
        </p:spPr>
      </p:pic>
      <p:pic>
        <p:nvPicPr>
          <p:cNvPr id="10" name="Picture 9">
            <a:extLst>
              <a:ext uri="{FF2B5EF4-FFF2-40B4-BE49-F238E27FC236}">
                <a16:creationId xmlns:a16="http://schemas.microsoft.com/office/drawing/2014/main" id="{C6354A6B-9DBC-3D3B-E41E-140C48C969A8}"/>
              </a:ext>
            </a:extLst>
          </p:cNvPr>
          <p:cNvPicPr>
            <a:picLocks noChangeAspect="1"/>
          </p:cNvPicPr>
          <p:nvPr/>
        </p:nvPicPr>
        <p:blipFill>
          <a:blip r:embed="rId4"/>
          <a:stretch>
            <a:fillRect/>
          </a:stretch>
        </p:blipFill>
        <p:spPr>
          <a:xfrm>
            <a:off x="6963460" y="1660372"/>
            <a:ext cx="2019907" cy="1325564"/>
          </a:xfrm>
          <a:prstGeom prst="rect">
            <a:avLst/>
          </a:prstGeom>
        </p:spPr>
      </p:pic>
      <p:pic>
        <p:nvPicPr>
          <p:cNvPr id="12" name="Picture 11">
            <a:extLst>
              <a:ext uri="{FF2B5EF4-FFF2-40B4-BE49-F238E27FC236}">
                <a16:creationId xmlns:a16="http://schemas.microsoft.com/office/drawing/2014/main" id="{CD37A81D-B901-C514-077D-9F89F76EECAD}"/>
              </a:ext>
            </a:extLst>
          </p:cNvPr>
          <p:cNvPicPr>
            <a:picLocks noChangeAspect="1"/>
          </p:cNvPicPr>
          <p:nvPr/>
        </p:nvPicPr>
        <p:blipFill>
          <a:blip r:embed="rId5"/>
          <a:stretch>
            <a:fillRect/>
          </a:stretch>
        </p:blipFill>
        <p:spPr>
          <a:xfrm>
            <a:off x="10093542" y="1612982"/>
            <a:ext cx="1480976" cy="1480976"/>
          </a:xfrm>
          <a:prstGeom prst="rect">
            <a:avLst/>
          </a:prstGeom>
        </p:spPr>
      </p:pic>
      <p:pic>
        <p:nvPicPr>
          <p:cNvPr id="14" name="Picture 13">
            <a:extLst>
              <a:ext uri="{FF2B5EF4-FFF2-40B4-BE49-F238E27FC236}">
                <a16:creationId xmlns:a16="http://schemas.microsoft.com/office/drawing/2014/main" id="{A9C4DD9A-282F-E4AD-032A-50E61CA5BDB5}"/>
              </a:ext>
            </a:extLst>
          </p:cNvPr>
          <p:cNvPicPr>
            <a:picLocks noChangeAspect="1"/>
          </p:cNvPicPr>
          <p:nvPr/>
        </p:nvPicPr>
        <p:blipFill>
          <a:blip r:embed="rId6"/>
          <a:stretch>
            <a:fillRect/>
          </a:stretch>
        </p:blipFill>
        <p:spPr>
          <a:xfrm>
            <a:off x="883073" y="3586817"/>
            <a:ext cx="2572845" cy="1274456"/>
          </a:xfrm>
          <a:prstGeom prst="rect">
            <a:avLst/>
          </a:prstGeom>
        </p:spPr>
      </p:pic>
      <p:pic>
        <p:nvPicPr>
          <p:cNvPr id="16" name="Picture 15">
            <a:extLst>
              <a:ext uri="{FF2B5EF4-FFF2-40B4-BE49-F238E27FC236}">
                <a16:creationId xmlns:a16="http://schemas.microsoft.com/office/drawing/2014/main" id="{9E0DE9C4-C3FA-4334-BDA1-A4732683513D}"/>
              </a:ext>
            </a:extLst>
          </p:cNvPr>
          <p:cNvPicPr>
            <a:picLocks noChangeAspect="1"/>
          </p:cNvPicPr>
          <p:nvPr/>
        </p:nvPicPr>
        <p:blipFill>
          <a:blip r:embed="rId7"/>
          <a:stretch>
            <a:fillRect/>
          </a:stretch>
        </p:blipFill>
        <p:spPr>
          <a:xfrm>
            <a:off x="4372309" y="3535709"/>
            <a:ext cx="2793757" cy="1325564"/>
          </a:xfrm>
          <a:prstGeom prst="rect">
            <a:avLst/>
          </a:prstGeom>
        </p:spPr>
      </p:pic>
      <p:pic>
        <p:nvPicPr>
          <p:cNvPr id="18" name="Picture 17">
            <a:extLst>
              <a:ext uri="{FF2B5EF4-FFF2-40B4-BE49-F238E27FC236}">
                <a16:creationId xmlns:a16="http://schemas.microsoft.com/office/drawing/2014/main" id="{534AC0D1-1690-6BF6-A9FA-DD5BC86ADBCE}"/>
              </a:ext>
            </a:extLst>
          </p:cNvPr>
          <p:cNvPicPr>
            <a:picLocks noChangeAspect="1"/>
          </p:cNvPicPr>
          <p:nvPr/>
        </p:nvPicPr>
        <p:blipFill>
          <a:blip r:embed="rId8"/>
          <a:stretch>
            <a:fillRect/>
          </a:stretch>
        </p:blipFill>
        <p:spPr>
          <a:xfrm>
            <a:off x="8082457" y="3546685"/>
            <a:ext cx="3405352" cy="1303611"/>
          </a:xfrm>
          <a:prstGeom prst="rect">
            <a:avLst/>
          </a:prstGeom>
        </p:spPr>
      </p:pic>
      <p:pic>
        <p:nvPicPr>
          <p:cNvPr id="20" name="Picture 19">
            <a:extLst>
              <a:ext uri="{FF2B5EF4-FFF2-40B4-BE49-F238E27FC236}">
                <a16:creationId xmlns:a16="http://schemas.microsoft.com/office/drawing/2014/main" id="{B47A3257-1D1E-8AA7-D93C-4B5994524552}"/>
              </a:ext>
            </a:extLst>
          </p:cNvPr>
          <p:cNvPicPr>
            <a:picLocks noChangeAspect="1"/>
          </p:cNvPicPr>
          <p:nvPr/>
        </p:nvPicPr>
        <p:blipFill>
          <a:blip r:embed="rId9"/>
          <a:stretch>
            <a:fillRect/>
          </a:stretch>
        </p:blipFill>
        <p:spPr>
          <a:xfrm>
            <a:off x="3352314" y="5429353"/>
            <a:ext cx="1760483" cy="1153116"/>
          </a:xfrm>
          <a:prstGeom prst="rect">
            <a:avLst/>
          </a:prstGeom>
        </p:spPr>
      </p:pic>
      <p:pic>
        <p:nvPicPr>
          <p:cNvPr id="22" name="Picture 21">
            <a:extLst>
              <a:ext uri="{FF2B5EF4-FFF2-40B4-BE49-F238E27FC236}">
                <a16:creationId xmlns:a16="http://schemas.microsoft.com/office/drawing/2014/main" id="{856A492D-B1F4-C582-1F5E-16BB6EBD4D76}"/>
              </a:ext>
            </a:extLst>
          </p:cNvPr>
          <p:cNvPicPr>
            <a:picLocks noChangeAspect="1"/>
          </p:cNvPicPr>
          <p:nvPr/>
        </p:nvPicPr>
        <p:blipFill>
          <a:blip r:embed="rId10"/>
          <a:stretch>
            <a:fillRect/>
          </a:stretch>
        </p:blipFill>
        <p:spPr>
          <a:xfrm>
            <a:off x="6802155" y="5144741"/>
            <a:ext cx="1760483" cy="1437728"/>
          </a:xfrm>
          <a:prstGeom prst="rect">
            <a:avLst/>
          </a:prstGeom>
        </p:spPr>
      </p:pic>
    </p:spTree>
    <p:extLst>
      <p:ext uri="{BB962C8B-B14F-4D97-AF65-F5344CB8AC3E}">
        <p14:creationId xmlns:p14="http://schemas.microsoft.com/office/powerpoint/2010/main" val="21341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961F-A877-DBE8-F2FF-3E6504AB6D89}"/>
              </a:ext>
            </a:extLst>
          </p:cNvPr>
          <p:cNvSpPr>
            <a:spLocks noGrp="1"/>
          </p:cNvSpPr>
          <p:nvPr>
            <p:ph type="title"/>
          </p:nvPr>
        </p:nvSpPr>
        <p:spPr/>
        <p:txBody>
          <a:bodyPr/>
          <a:lstStyle/>
          <a:p>
            <a:r>
              <a:rPr lang="en-GB" b="1" dirty="0"/>
              <a:t>Premium Co-Packing Tie Ups For Water</a:t>
            </a:r>
          </a:p>
        </p:txBody>
      </p:sp>
      <p:pic>
        <p:nvPicPr>
          <p:cNvPr id="11" name="Content Placeholder 10">
            <a:extLst>
              <a:ext uri="{FF2B5EF4-FFF2-40B4-BE49-F238E27FC236}">
                <a16:creationId xmlns:a16="http://schemas.microsoft.com/office/drawing/2014/main" id="{68F37FC2-8AF5-167C-9176-0D3EB3E84328}"/>
              </a:ext>
            </a:extLst>
          </p:cNvPr>
          <p:cNvPicPr>
            <a:picLocks noGrp="1" noChangeAspect="1"/>
          </p:cNvPicPr>
          <p:nvPr>
            <p:ph idx="1"/>
          </p:nvPr>
        </p:nvPicPr>
        <p:blipFill>
          <a:blip r:embed="rId2"/>
          <a:stretch>
            <a:fillRect/>
          </a:stretch>
        </p:blipFill>
        <p:spPr>
          <a:xfrm>
            <a:off x="8161948" y="2438400"/>
            <a:ext cx="4150084" cy="3188648"/>
          </a:xfrm>
        </p:spPr>
      </p:pic>
      <p:pic>
        <p:nvPicPr>
          <p:cNvPr id="13" name="Picture 12">
            <a:extLst>
              <a:ext uri="{FF2B5EF4-FFF2-40B4-BE49-F238E27FC236}">
                <a16:creationId xmlns:a16="http://schemas.microsoft.com/office/drawing/2014/main" id="{E20BBFFA-43DF-70FB-C229-2EC4CF7DBA28}"/>
              </a:ext>
            </a:extLst>
          </p:cNvPr>
          <p:cNvPicPr>
            <a:picLocks noChangeAspect="1"/>
          </p:cNvPicPr>
          <p:nvPr/>
        </p:nvPicPr>
        <p:blipFill>
          <a:blip r:embed="rId3"/>
          <a:stretch>
            <a:fillRect/>
          </a:stretch>
        </p:blipFill>
        <p:spPr>
          <a:xfrm>
            <a:off x="4471140" y="2880724"/>
            <a:ext cx="3249719" cy="2304000"/>
          </a:xfrm>
          <a:prstGeom prst="rect">
            <a:avLst/>
          </a:prstGeom>
        </p:spPr>
      </p:pic>
      <p:pic>
        <p:nvPicPr>
          <p:cNvPr id="15" name="Picture 14">
            <a:extLst>
              <a:ext uri="{FF2B5EF4-FFF2-40B4-BE49-F238E27FC236}">
                <a16:creationId xmlns:a16="http://schemas.microsoft.com/office/drawing/2014/main" id="{9EF8B646-2631-B570-7F2E-8465CBCDB110}"/>
              </a:ext>
            </a:extLst>
          </p:cNvPr>
          <p:cNvPicPr>
            <a:picLocks noChangeAspect="1"/>
          </p:cNvPicPr>
          <p:nvPr/>
        </p:nvPicPr>
        <p:blipFill>
          <a:blip r:embed="rId4"/>
          <a:stretch>
            <a:fillRect/>
          </a:stretch>
        </p:blipFill>
        <p:spPr>
          <a:xfrm>
            <a:off x="752629" y="2833900"/>
            <a:ext cx="3277422" cy="2316045"/>
          </a:xfrm>
          <a:prstGeom prst="rect">
            <a:avLst/>
          </a:prstGeom>
        </p:spPr>
      </p:pic>
    </p:spTree>
    <p:extLst>
      <p:ext uri="{BB962C8B-B14F-4D97-AF65-F5344CB8AC3E}">
        <p14:creationId xmlns:p14="http://schemas.microsoft.com/office/powerpoint/2010/main" val="298704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719</Words>
  <Application>Microsoft Office PowerPoint</Application>
  <PresentationFormat>Widescreen</PresentationFormat>
  <Paragraphs>82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GAGGAR ENTERPRISES PVT. LTD.</vt:lpstr>
      <vt:lpstr>Gaggar Enterprises Pvt. Ltd. (Ahmedabad Division)</vt:lpstr>
      <vt:lpstr>Divisions Of Gaggar Ent. Pvt. Ltd.</vt:lpstr>
      <vt:lpstr>Gaggar Enterprises Pvt. Ltd.(PET Preform Division)</vt:lpstr>
      <vt:lpstr>PowerPoint Presentation</vt:lpstr>
      <vt:lpstr>Some of our Preform Clientele </vt:lpstr>
      <vt:lpstr>About Gallons</vt:lpstr>
      <vt:lpstr>Our Premium Indian Clientele</vt:lpstr>
      <vt:lpstr>Premium Co-Packing Tie Ups For Water</vt:lpstr>
      <vt:lpstr>Our Oman Business</vt:lpstr>
      <vt:lpstr>Some Of Our Omani Clientele</vt:lpstr>
      <vt:lpstr>Some of our other brands</vt:lpstr>
      <vt:lpstr>Landmark Events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Gaggar Enterprises Pvt. Ltd.</dc:title>
  <dc:creator>Microsoft Office User</dc:creator>
  <cp:lastModifiedBy>admin</cp:lastModifiedBy>
  <cp:revision>23</cp:revision>
  <dcterms:created xsi:type="dcterms:W3CDTF">2022-06-25T10:13:41Z</dcterms:created>
  <dcterms:modified xsi:type="dcterms:W3CDTF">2023-08-07T08:53:06Z</dcterms:modified>
</cp:coreProperties>
</file>